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9" r:id="rId15"/>
    <p:sldId id="277" r:id="rId16"/>
    <p:sldId id="271" r:id="rId17"/>
    <p:sldId id="278" r:id="rId18"/>
    <p:sldId id="272" r:id="rId19"/>
    <p:sldId id="274" r:id="rId20"/>
    <p:sldId id="276" r:id="rId21"/>
    <p:sldId id="273" r:id="rId22"/>
    <p:sldId id="279" r:id="rId23"/>
    <p:sldId id="282" r:id="rId24"/>
    <p:sldId id="283" r:id="rId25"/>
    <p:sldId id="284" r:id="rId26"/>
    <p:sldId id="289" r:id="rId27"/>
    <p:sldId id="285" r:id="rId28"/>
    <p:sldId id="281" r:id="rId29"/>
    <p:sldId id="287" r:id="rId30"/>
  </p:sldIdLst>
  <p:sldSz cx="18288000" cy="10287000"/>
  <p:notesSz cx="6858000" cy="9144000"/>
  <p:embeddedFontLst>
    <p:embeddedFont>
      <p:font typeface="TT Hoves" panose="02000003020000060003"/>
      <p:regular r:id="rId34"/>
    </p:embeddedFont>
    <p:embeddedFont>
      <p:font typeface="Calibri" panose="020F050202020403020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36"/>
        <p:guide pos="284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07862">
            <a:off x="6110388" y="5304279"/>
            <a:ext cx="15048401" cy="6376760"/>
          </a:xfrm>
          <a:custGeom>
            <a:avLst/>
            <a:gdLst/>
            <a:ahLst/>
            <a:cxnLst/>
            <a:rect l="l" t="t" r="r" b="b"/>
            <a:pathLst>
              <a:path w="15048401" h="6376760">
                <a:moveTo>
                  <a:pt x="0" y="0"/>
                </a:moveTo>
                <a:lnTo>
                  <a:pt x="15048401" y="0"/>
                </a:lnTo>
                <a:lnTo>
                  <a:pt x="15048401" y="6376760"/>
                </a:lnTo>
                <a:lnTo>
                  <a:pt x="0" y="6376760"/>
                </a:lnTo>
                <a:lnTo>
                  <a:pt x="0" y="0"/>
                </a:lnTo>
                <a:close/>
              </a:path>
            </a:pathLst>
          </a:custGeom>
          <a:blipFill>
            <a:blip r:embed="rId1"/>
            <a:stretch>
              <a:fillRect/>
            </a:stretch>
          </a:blipFill>
        </p:spPr>
      </p:sp>
      <p:grpSp>
        <p:nvGrpSpPr>
          <p:cNvPr id="3" name="Group 3"/>
          <p:cNvGrpSpPr/>
          <p:nvPr/>
        </p:nvGrpSpPr>
        <p:grpSpPr>
          <a:xfrm rot="0">
            <a:off x="5126362" y="4199413"/>
            <a:ext cx="9637365" cy="212578"/>
            <a:chOff x="0" y="0"/>
            <a:chExt cx="2538236" cy="55988"/>
          </a:xfrm>
        </p:grpSpPr>
        <p:sp>
          <p:nvSpPr>
            <p:cNvPr id="4" name="Freeform 4"/>
            <p:cNvSpPr/>
            <p:nvPr/>
          </p:nvSpPr>
          <p:spPr>
            <a:xfrm>
              <a:off x="0" y="0"/>
              <a:ext cx="2538236" cy="55988"/>
            </a:xfrm>
            <a:custGeom>
              <a:avLst/>
              <a:gdLst/>
              <a:ahLst/>
              <a:cxnLst/>
              <a:rect l="l" t="t" r="r" b="b"/>
              <a:pathLst>
                <a:path w="2538236" h="55988">
                  <a:moveTo>
                    <a:pt x="0" y="0"/>
                  </a:moveTo>
                  <a:lnTo>
                    <a:pt x="2538236" y="0"/>
                  </a:lnTo>
                  <a:lnTo>
                    <a:pt x="2538236" y="55988"/>
                  </a:lnTo>
                  <a:lnTo>
                    <a:pt x="0" y="559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5" name="TextBox 5"/>
            <p:cNvSpPr txBox="1"/>
            <p:nvPr/>
          </p:nvSpPr>
          <p:spPr>
            <a:xfrm>
              <a:off x="0" y="-57150"/>
              <a:ext cx="2538236" cy="1131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6" name="Freeform 6"/>
          <p:cNvSpPr/>
          <p:nvPr/>
        </p:nvSpPr>
        <p:spPr>
          <a:xfrm flipV="1">
            <a:off x="-641393" y="-1165054"/>
            <a:ext cx="6732105" cy="4030848"/>
          </a:xfrm>
          <a:custGeom>
            <a:avLst/>
            <a:gdLst/>
            <a:ahLst/>
            <a:cxnLst/>
            <a:rect l="l" t="t" r="r" b="b"/>
            <a:pathLst>
              <a:path w="6732105" h="4030848">
                <a:moveTo>
                  <a:pt x="0" y="4030848"/>
                </a:moveTo>
                <a:lnTo>
                  <a:pt x="6732105" y="4030848"/>
                </a:lnTo>
                <a:lnTo>
                  <a:pt x="6732105" y="0"/>
                </a:lnTo>
                <a:lnTo>
                  <a:pt x="0" y="0"/>
                </a:lnTo>
                <a:lnTo>
                  <a:pt x="0" y="4030848"/>
                </a:lnTo>
                <a:close/>
              </a:path>
            </a:pathLst>
          </a:custGeom>
          <a:blipFill>
            <a:blip r:embed="rId2"/>
            <a:stretch>
              <a:fillRect/>
            </a:stretch>
          </a:blipFill>
        </p:spPr>
      </p:sp>
      <p:sp>
        <p:nvSpPr>
          <p:cNvPr id="7" name="TextBox 7"/>
          <p:cNvSpPr txBox="1"/>
          <p:nvPr/>
        </p:nvSpPr>
        <p:spPr>
          <a:xfrm>
            <a:off x="13634588" y="1448713"/>
            <a:ext cx="4171234" cy="1085408"/>
          </a:xfrm>
          <a:prstGeom prst="rect">
            <a:avLst/>
          </a:prstGeom>
        </p:spPr>
        <p:txBody>
          <a:bodyPr lIns="0" tIns="0" rIns="0" bIns="0" rtlCol="0" anchor="t">
            <a:spAutoFit/>
          </a:bodyPr>
          <a:lstStyle/>
          <a:p>
            <a:pPr algn="ctr">
              <a:lnSpc>
                <a:spcPts val="4225"/>
              </a:lnSpc>
              <a:spcBef>
                <a:spcPct val="0"/>
              </a:spcBef>
            </a:pPr>
            <a:r>
              <a:rPr lang="en-US" sz="3015" spc="150">
                <a:solidFill>
                  <a:srgbClr val="343434"/>
                </a:solidFill>
                <a:latin typeface="Times New Roman" panose="02020603050405020304" charset="0"/>
                <a:ea typeface="Telegraf" panose="00000500000000000000"/>
                <a:cs typeface="Times New Roman" panose="02020603050405020304" charset="0"/>
                <a:sym typeface="Telegraf" panose="00000500000000000000"/>
              </a:rPr>
              <a:t>ĐỀ TÀI CÔNG NGHỆ PHẦN MỀM</a:t>
            </a:r>
            <a:endParaRPr lang="en-US" sz="3015" spc="150">
              <a:solidFill>
                <a:srgbClr val="343434"/>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8" name="TextBox 8"/>
          <p:cNvSpPr txBox="1"/>
          <p:nvPr/>
        </p:nvSpPr>
        <p:spPr>
          <a:xfrm>
            <a:off x="3987091" y="2875319"/>
            <a:ext cx="12436915" cy="2646680"/>
          </a:xfrm>
          <a:prstGeom prst="rect">
            <a:avLst/>
          </a:prstGeom>
        </p:spPr>
        <p:txBody>
          <a:bodyPr lIns="0" tIns="0" rIns="0" bIns="0" rtlCol="0" anchor="t">
            <a:spAutoFit/>
          </a:bodyPr>
          <a:lstStyle/>
          <a:p>
            <a:pPr algn="ctr">
              <a:lnSpc>
                <a:spcPts val="10320"/>
              </a:lnSpc>
              <a:spcBef>
                <a:spcPct val="0"/>
              </a:spcBef>
            </a:pPr>
            <a:r>
              <a:rPr lang="en-US" sz="7370" b="1" spc="803">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XÂY DỰNG </a:t>
            </a:r>
            <a:r>
              <a:rPr lang="vi-VN" altLang="en-US" sz="7370" b="1" spc="803">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WEBSITE</a:t>
            </a:r>
            <a:r>
              <a:rPr lang="en-US" sz="7370" b="1" spc="803">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 BÁN HÀNG LAPTOP</a:t>
            </a:r>
            <a:endParaRPr lang="en-US" sz="7370" b="1" spc="803">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sp>
        <p:nvSpPr>
          <p:cNvPr id="9" name="TextBox 9"/>
          <p:cNvSpPr txBox="1"/>
          <p:nvPr/>
        </p:nvSpPr>
        <p:spPr>
          <a:xfrm>
            <a:off x="1207183" y="6073910"/>
            <a:ext cx="2919253" cy="460375"/>
          </a:xfrm>
          <a:prstGeom prst="rect">
            <a:avLst/>
          </a:prstGeom>
        </p:spPr>
        <p:txBody>
          <a:bodyPr lIns="0" tIns="0" rIns="0" bIns="0" rtlCol="0" anchor="t">
            <a:spAutoFit/>
          </a:bodyPr>
          <a:lstStyle/>
          <a:p>
            <a:pPr algn="l">
              <a:lnSpc>
                <a:spcPts val="3500"/>
              </a:lnSpc>
              <a:spcBef>
                <a:spcPct val="0"/>
              </a:spcBef>
            </a:pPr>
            <a:r>
              <a:rPr lang="en-US" sz="2500" spc="124">
                <a:solidFill>
                  <a:srgbClr val="343434"/>
                </a:solidFill>
                <a:latin typeface="Times New Roman" panose="02020603050405020304" charset="0"/>
                <a:ea typeface="Telegraf" panose="00000500000000000000"/>
                <a:cs typeface="Times New Roman" panose="02020603050405020304" charset="0"/>
                <a:sym typeface="Telegraf" panose="00000500000000000000"/>
              </a:rPr>
              <a:t>Nhóm thực hiện:</a:t>
            </a:r>
            <a:endParaRPr lang="en-US" sz="2500" spc="124">
              <a:solidFill>
                <a:srgbClr val="343434"/>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0" name="TextBox 10"/>
          <p:cNvSpPr txBox="1"/>
          <p:nvPr/>
        </p:nvSpPr>
        <p:spPr>
          <a:xfrm>
            <a:off x="4126436" y="6073910"/>
            <a:ext cx="3928552" cy="1336675"/>
          </a:xfrm>
          <a:prstGeom prst="rect">
            <a:avLst/>
          </a:prstGeom>
        </p:spPr>
        <p:txBody>
          <a:bodyPr lIns="0" tIns="0" rIns="0" bIns="0" rtlCol="0" anchor="t">
            <a:spAutoFit/>
          </a:bodyPr>
          <a:lstStyle/>
          <a:p>
            <a:pPr algn="l">
              <a:lnSpc>
                <a:spcPts val="3500"/>
              </a:lnSpc>
            </a:pPr>
            <a:r>
              <a:rPr lang="en-US" sz="2500" spc="124">
                <a:solidFill>
                  <a:srgbClr val="343434"/>
                </a:solidFill>
                <a:latin typeface="Times New Roman" panose="02020603050405020304" charset="0"/>
                <a:ea typeface="Telegraf" panose="00000500000000000000"/>
                <a:cs typeface="Times New Roman" panose="02020603050405020304" charset="0"/>
                <a:sym typeface="Telegraf" panose="00000500000000000000"/>
              </a:rPr>
              <a:t>Hoàng Kim Ngọc </a:t>
            </a:r>
            <a:endParaRPr lang="en-US" sz="2500" spc="124">
              <a:solidFill>
                <a:srgbClr val="343434"/>
              </a:solidFill>
              <a:latin typeface="Times New Roman" panose="02020603050405020304" charset="0"/>
              <a:ea typeface="Telegraf" panose="00000500000000000000"/>
              <a:cs typeface="Times New Roman" panose="02020603050405020304" charset="0"/>
              <a:sym typeface="Telegraf" panose="00000500000000000000"/>
            </a:endParaRPr>
          </a:p>
          <a:p>
            <a:pPr algn="l">
              <a:lnSpc>
                <a:spcPts val="3500"/>
              </a:lnSpc>
            </a:pPr>
            <a:r>
              <a:rPr lang="en-US" sz="2500" spc="124">
                <a:solidFill>
                  <a:srgbClr val="343434"/>
                </a:solidFill>
                <a:latin typeface="Times New Roman" panose="02020603050405020304" charset="0"/>
                <a:ea typeface="Telegraf" panose="00000500000000000000"/>
                <a:cs typeface="Times New Roman" panose="02020603050405020304" charset="0"/>
                <a:sym typeface="Telegraf" panose="00000500000000000000"/>
              </a:rPr>
              <a:t>Phương Thị Ánh Nguyệt</a:t>
            </a:r>
            <a:endParaRPr lang="en-US" sz="2500" spc="124">
              <a:solidFill>
                <a:srgbClr val="343434"/>
              </a:solidFill>
              <a:latin typeface="Times New Roman" panose="02020603050405020304" charset="0"/>
              <a:ea typeface="Telegraf" panose="00000500000000000000"/>
              <a:cs typeface="Times New Roman" panose="02020603050405020304" charset="0"/>
              <a:sym typeface="Telegraf" panose="00000500000000000000"/>
            </a:endParaRPr>
          </a:p>
          <a:p>
            <a:pPr algn="l">
              <a:lnSpc>
                <a:spcPts val="3500"/>
              </a:lnSpc>
              <a:spcBef>
                <a:spcPct val="0"/>
              </a:spcBef>
            </a:pPr>
            <a:r>
              <a:rPr lang="en-US" sz="2500" spc="124">
                <a:solidFill>
                  <a:srgbClr val="343434"/>
                </a:solidFill>
                <a:latin typeface="Times New Roman" panose="02020603050405020304" charset="0"/>
                <a:ea typeface="Telegraf" panose="00000500000000000000"/>
                <a:cs typeface="Times New Roman" panose="02020603050405020304" charset="0"/>
                <a:sym typeface="Telegraf" panose="00000500000000000000"/>
              </a:rPr>
              <a:t>Nguyễn Thị Hằng Nga</a:t>
            </a:r>
            <a:endParaRPr lang="en-US" sz="2500" spc="124">
              <a:solidFill>
                <a:srgbClr val="343434"/>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1" name="TextBox 11"/>
          <p:cNvSpPr txBox="1"/>
          <p:nvPr/>
        </p:nvSpPr>
        <p:spPr>
          <a:xfrm>
            <a:off x="8704575" y="783695"/>
            <a:ext cx="3001947" cy="351790"/>
          </a:xfrm>
          <a:prstGeom prst="rect">
            <a:avLst/>
          </a:prstGeom>
        </p:spPr>
        <p:txBody>
          <a:bodyPr lIns="0" tIns="0" rIns="0" bIns="0" rtlCol="0" anchor="t">
            <a:spAutoFit/>
          </a:bodyPr>
          <a:lstStyle/>
          <a:p>
            <a:pPr algn="l">
              <a:lnSpc>
                <a:spcPts val="2660"/>
              </a:lnSpc>
              <a:spcBef>
                <a:spcPct val="0"/>
              </a:spcBef>
            </a:pPr>
            <a:r>
              <a:rPr lang="en-US" sz="1900" spc="95">
                <a:solidFill>
                  <a:srgbClr val="164B82"/>
                </a:solidFill>
                <a:latin typeface="Times New Roman" panose="02020603050405020304" charset="0"/>
                <a:ea typeface="Telegraf Extra-Light" panose="00000300000000000000"/>
                <a:cs typeface="Times New Roman" panose="02020603050405020304" charset="0"/>
                <a:sym typeface="Telegraf Extra-Light" panose="00000300000000000000"/>
              </a:rPr>
              <a:t>Lớp K58KTP</a:t>
            </a:r>
            <a:endParaRPr lang="en-US" sz="1900" spc="95">
              <a:solidFill>
                <a:srgbClr val="164B82"/>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a:off x="15067703" y="783695"/>
            <a:ext cx="2191597" cy="351790"/>
          </a:xfrm>
          <a:prstGeom prst="rect">
            <a:avLst/>
          </a:prstGeom>
        </p:spPr>
        <p:txBody>
          <a:bodyPr lIns="0" tIns="0" rIns="0" bIns="0" rtlCol="0" anchor="t">
            <a:spAutoFit/>
          </a:bodyPr>
          <a:lstStyle/>
          <a:p>
            <a:pPr algn="r">
              <a:lnSpc>
                <a:spcPts val="2660"/>
              </a:lnSpc>
              <a:spcBef>
                <a:spcPct val="0"/>
              </a:spcBef>
            </a:pPr>
            <a:r>
              <a:rPr lang="en-US" sz="1900" spc="95">
                <a:solidFill>
                  <a:srgbClr val="164B82"/>
                </a:solidFill>
                <a:latin typeface="Times New Roman" panose="02020603050405020304" charset="0"/>
                <a:ea typeface="Telegraf" panose="00000500000000000000"/>
                <a:cs typeface="Times New Roman" panose="02020603050405020304" charset="0"/>
                <a:sym typeface="Telegraf" panose="00000500000000000000"/>
              </a:rPr>
              <a:t>30/09/2025</a:t>
            </a:r>
            <a:endParaRPr lang="en-US" sz="1900" spc="95">
              <a:solidFill>
                <a:srgbClr val="164B82"/>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2346639" y="783695"/>
            <a:ext cx="2191597" cy="351790"/>
          </a:xfrm>
          <a:prstGeom prst="rect">
            <a:avLst/>
          </a:prstGeom>
        </p:spPr>
        <p:txBody>
          <a:bodyPr lIns="0" tIns="0" rIns="0" bIns="0" rtlCol="0" anchor="t">
            <a:spAutoFit/>
          </a:bodyPr>
          <a:lstStyle/>
          <a:p>
            <a:pPr algn="ctr">
              <a:lnSpc>
                <a:spcPts val="2660"/>
              </a:lnSpc>
              <a:spcBef>
                <a:spcPct val="0"/>
              </a:spcBef>
            </a:pPr>
            <a:r>
              <a:rPr lang="en-US" sz="1900" spc="95">
                <a:solidFill>
                  <a:srgbClr val="164B82"/>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164B82"/>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grpSp>
        <p:nvGrpSpPr>
          <p:cNvPr id="14" name="Group 14"/>
          <p:cNvGrpSpPr/>
          <p:nvPr/>
        </p:nvGrpSpPr>
        <p:grpSpPr>
          <a:xfrm rot="5400000">
            <a:off x="12825962" y="-4000295"/>
            <a:ext cx="444497" cy="9986445"/>
            <a:chOff x="0" y="0"/>
            <a:chExt cx="117069" cy="2630175"/>
          </a:xfrm>
        </p:grpSpPr>
        <p:sp>
          <p:nvSpPr>
            <p:cNvPr id="15" name="Freeform 15"/>
            <p:cNvSpPr/>
            <p:nvPr/>
          </p:nvSpPr>
          <p:spPr>
            <a:xfrm>
              <a:off x="0" y="0"/>
              <a:ext cx="117069" cy="2630175"/>
            </a:xfrm>
            <a:custGeom>
              <a:avLst/>
              <a:gdLst/>
              <a:ahLst/>
              <a:cxnLst/>
              <a:rect l="l" t="t" r="r" b="b"/>
              <a:pathLst>
                <a:path w="117069" h="2630175">
                  <a:moveTo>
                    <a:pt x="58535" y="0"/>
                  </a:moveTo>
                  <a:lnTo>
                    <a:pt x="58535" y="0"/>
                  </a:lnTo>
                  <a:cubicBezTo>
                    <a:pt x="90862" y="0"/>
                    <a:pt x="117069" y="26207"/>
                    <a:pt x="117069" y="58535"/>
                  </a:cubicBezTo>
                  <a:lnTo>
                    <a:pt x="117069" y="2571640"/>
                  </a:lnTo>
                  <a:cubicBezTo>
                    <a:pt x="117069" y="2603968"/>
                    <a:pt x="90862" y="2630175"/>
                    <a:pt x="58535" y="2630175"/>
                  </a:cubicBezTo>
                  <a:lnTo>
                    <a:pt x="58535" y="2630175"/>
                  </a:lnTo>
                  <a:cubicBezTo>
                    <a:pt x="26207" y="2630175"/>
                    <a:pt x="0" y="2603968"/>
                    <a:pt x="0" y="2571640"/>
                  </a:cubicBezTo>
                  <a:lnTo>
                    <a:pt x="0" y="58535"/>
                  </a:lnTo>
                  <a:cubicBezTo>
                    <a:pt x="0" y="26207"/>
                    <a:pt x="26207" y="0"/>
                    <a:pt x="58535" y="0"/>
                  </a:cubicBezTo>
                  <a:close/>
                </a:path>
              </a:pathLst>
            </a:custGeom>
            <a:solidFill>
              <a:srgbClr val="000000">
                <a:alpha val="0"/>
              </a:srgbClr>
            </a:solidFill>
            <a:ln w="19050" cap="rnd">
              <a:solidFill>
                <a:srgbClr val="164B82"/>
              </a:solidFill>
              <a:prstDash val="solid"/>
              <a:round/>
            </a:ln>
          </p:spPr>
        </p:sp>
        <p:sp>
          <p:nvSpPr>
            <p:cNvPr id="16" name="TextBox 16"/>
            <p:cNvSpPr txBox="1"/>
            <p:nvPr/>
          </p:nvSpPr>
          <p:spPr>
            <a:xfrm>
              <a:off x="0" y="-57150"/>
              <a:ext cx="117069" cy="2687325"/>
            </a:xfrm>
            <a:prstGeom prst="rect">
              <a:avLst/>
            </a:prstGeom>
          </p:spPr>
          <p:txBody>
            <a:bodyPr lIns="50800" tIns="50800" rIns="50800" bIns="50800" rtlCol="0" anchor="ctr"/>
            <a:lstStyle/>
            <a:p>
              <a:pPr algn="ctr">
                <a:lnSpc>
                  <a:spcPts val="3640"/>
                </a:lnSpc>
              </a:pPr>
              <a:r>
                <a:rPr lang="en-US" sz="2600">
                  <a:solidFill>
                    <a:srgbClr val="164B82"/>
                  </a:solidFill>
                  <a:latin typeface="Times New Roman" panose="02020603050405020304" charset="0"/>
                  <a:ea typeface="TT Hoves" panose="02000003020000060003"/>
                  <a:cs typeface="Times New Roman" panose="02020603050405020304" charset="0"/>
                  <a:sym typeface="TT Hoves" panose="02000003020000060003"/>
                </a:rPr>
                <a:t>  </a:t>
              </a:r>
              <a:endParaRPr lang="en-US" sz="2600">
                <a:solidFill>
                  <a:srgbClr val="164B82"/>
                </a:solidFill>
                <a:latin typeface="Times New Roman" panose="02020603050405020304" charset="0"/>
                <a:ea typeface="TT Hoves" panose="02000003020000060003"/>
                <a:cs typeface="Times New Roman" panose="02020603050405020304" charset="0"/>
                <a:sym typeface="TT Hoves" panose="02000003020000060003"/>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17742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6</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7086600" y="1104900"/>
            <a:ext cx="6737985" cy="65913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USE-</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CASE</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5" name="Picture 14"/>
          <p:cNvPicPr>
            <a:picLocks noChangeAspect="1"/>
          </p:cNvPicPr>
          <p:nvPr/>
        </p:nvPicPr>
        <p:blipFill>
          <a:blip r:embed="rId3"/>
          <a:stretch>
            <a:fillRect/>
          </a:stretch>
        </p:blipFill>
        <p:spPr>
          <a:xfrm>
            <a:off x="4609465" y="2628900"/>
            <a:ext cx="11762105" cy="64560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17742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6</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7086600" y="1104900"/>
            <a:ext cx="6737985" cy="65913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USE-</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CASE</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5" name="Picture 14"/>
          <p:cNvPicPr>
            <a:picLocks noChangeAspect="1"/>
          </p:cNvPicPr>
          <p:nvPr/>
        </p:nvPicPr>
        <p:blipFill>
          <a:blip r:embed="rId3"/>
          <a:stretch>
            <a:fillRect/>
          </a:stretch>
        </p:blipFill>
        <p:spPr>
          <a:xfrm>
            <a:off x="6096000" y="2781300"/>
            <a:ext cx="8455025" cy="57334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17742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7</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286000" y="3619500"/>
            <a:ext cx="2463165" cy="395478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HOẠT ĐỘNG ĐĂNG NHẬP</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24" name="Picture 24"/>
          <p:cNvPicPr>
            <a:picLocks noChangeAspect="1"/>
          </p:cNvPicPr>
          <p:nvPr/>
        </p:nvPicPr>
        <p:blipFill>
          <a:blip r:embed="rId3"/>
          <a:stretch>
            <a:fillRect/>
          </a:stretch>
        </p:blipFill>
        <p:spPr>
          <a:xfrm>
            <a:off x="6065520" y="1104900"/>
            <a:ext cx="10645775" cy="81210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7</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438400" y="2933700"/>
            <a:ext cx="2583815" cy="461391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HOẠT ĐỘNG XEM SẢN </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PHẨM</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25" name="Picture 25"/>
          <p:cNvPicPr>
            <a:picLocks noChangeAspect="1"/>
          </p:cNvPicPr>
          <p:nvPr/>
        </p:nvPicPr>
        <p:blipFill>
          <a:blip r:embed="rId3"/>
          <a:stretch>
            <a:fillRect/>
          </a:stretch>
        </p:blipFill>
        <p:spPr>
          <a:xfrm>
            <a:off x="7439025" y="763905"/>
            <a:ext cx="6996430" cy="87541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7</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438400" y="2933700"/>
            <a:ext cx="2583815" cy="527304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HOẠT ĐỘNG TƯ </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VẤN SẢN </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PHẨM</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26" name="Picture 26"/>
          <p:cNvPicPr>
            <a:picLocks noChangeAspect="1"/>
          </p:cNvPicPr>
          <p:nvPr/>
        </p:nvPicPr>
        <p:blipFill>
          <a:blip r:embed="rId3"/>
          <a:stretch>
            <a:fillRect/>
          </a:stretch>
        </p:blipFill>
        <p:spPr>
          <a:xfrm rot="5400000">
            <a:off x="5904230" y="1601470"/>
            <a:ext cx="9017000" cy="68046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07</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438400" y="2933700"/>
            <a:ext cx="2583815" cy="395478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HOẠT</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ĐỘNG ĐẶT </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HÀNG</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6" name="Picture 16"/>
          <p:cNvPicPr>
            <a:picLocks noChangeAspect="1"/>
          </p:cNvPicPr>
          <p:nvPr/>
        </p:nvPicPr>
        <p:blipFill>
          <a:blip r:embed="rId3"/>
          <a:stretch>
            <a:fillRect/>
          </a:stretch>
        </p:blipFill>
        <p:spPr>
          <a:xfrm rot="5400000">
            <a:off x="6540500" y="1856105"/>
            <a:ext cx="9036685" cy="68776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07</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438400" y="2933700"/>
            <a:ext cx="2583815" cy="527304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HOẠT</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ĐỘNG XÁC THỰC TÀI </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KHOẢN</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6" name="Picture 15"/>
          <p:cNvPicPr>
            <a:picLocks noChangeAspect="1"/>
          </p:cNvPicPr>
          <p:nvPr/>
        </p:nvPicPr>
        <p:blipFill>
          <a:blip r:embed="rId3"/>
          <a:srcRect l="3066" t="8138" r="1216" b="7930"/>
          <a:stretch>
            <a:fillRect/>
          </a:stretch>
        </p:blipFill>
        <p:spPr>
          <a:xfrm rot="5400000">
            <a:off x="5669915" y="2940685"/>
            <a:ext cx="10211435" cy="43300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6</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438400" y="2933700"/>
            <a:ext cx="2583815" cy="395478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TUẦN TỰ ĐĂNG </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NHẬP</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0" name="Picture 9"/>
          <p:cNvPicPr>
            <a:picLocks noChangeAspect="1"/>
          </p:cNvPicPr>
          <p:nvPr/>
        </p:nvPicPr>
        <p:blipFill>
          <a:blip r:embed="rId3"/>
          <a:stretch>
            <a:fillRect/>
          </a:stretch>
        </p:blipFill>
        <p:spPr>
          <a:xfrm>
            <a:off x="5257800" y="1943100"/>
            <a:ext cx="11848465" cy="71158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1006861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6</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438400" y="2933700"/>
            <a:ext cx="2583815" cy="461391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TUẦN TỰ </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XEM SẢN </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PHẨM</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5" name="Picture 14"/>
          <p:cNvPicPr>
            <a:picLocks noChangeAspect="1"/>
          </p:cNvPicPr>
          <p:nvPr/>
        </p:nvPicPr>
        <p:blipFill>
          <a:blip r:embed="rId3"/>
          <a:stretch>
            <a:fillRect/>
          </a:stretch>
        </p:blipFill>
        <p:spPr>
          <a:xfrm>
            <a:off x="5558155" y="800100"/>
            <a:ext cx="9384665" cy="9112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08</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438400" y="2933700"/>
            <a:ext cx="2583815" cy="461391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TUẦN TỰ TƯ VẤN SẢN </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PHẨM</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6" name="Picture 15"/>
          <p:cNvPicPr>
            <a:picLocks noChangeAspect="1"/>
          </p:cNvPicPr>
          <p:nvPr/>
        </p:nvPicPr>
        <p:blipFill>
          <a:blip r:embed="rId3"/>
          <a:stretch>
            <a:fillRect/>
          </a:stretch>
        </p:blipFill>
        <p:spPr>
          <a:xfrm>
            <a:off x="5105400" y="1485900"/>
            <a:ext cx="12277090" cy="78644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a:off x="12114668" y="-3157079"/>
            <a:ext cx="15827806" cy="6707033"/>
          </a:xfrm>
          <a:custGeom>
            <a:avLst/>
            <a:gdLst/>
            <a:ahLst/>
            <a:cxnLst/>
            <a:rect l="l" t="t" r="r" b="b"/>
            <a:pathLst>
              <a:path w="15827806" h="6707033">
                <a:moveTo>
                  <a:pt x="0" y="0"/>
                </a:moveTo>
                <a:lnTo>
                  <a:pt x="15827806" y="0"/>
                </a:lnTo>
                <a:lnTo>
                  <a:pt x="15827806" y="6707033"/>
                </a:lnTo>
                <a:lnTo>
                  <a:pt x="0" y="6707033"/>
                </a:lnTo>
                <a:lnTo>
                  <a:pt x="0" y="0"/>
                </a:lnTo>
                <a:close/>
              </a:path>
            </a:pathLst>
          </a:custGeom>
          <a:blipFill>
            <a:blip r:embed="rId1"/>
            <a:stretch>
              <a:fillRect/>
            </a:stretch>
          </a:blipFill>
        </p:spPr>
      </p:sp>
      <p:sp>
        <p:nvSpPr>
          <p:cNvPr id="3" name="Freeform 3"/>
          <p:cNvSpPr/>
          <p:nvPr/>
        </p:nvSpPr>
        <p:spPr>
          <a:xfrm rot="-2120312" flipH="1">
            <a:off x="-2273262" y="8331539"/>
            <a:ext cx="12760102" cy="5407093"/>
          </a:xfrm>
          <a:custGeom>
            <a:avLst/>
            <a:gdLst/>
            <a:ahLst/>
            <a:cxnLst/>
            <a:rect l="l" t="t" r="r" b="b"/>
            <a:pathLst>
              <a:path w="12760102" h="5407093">
                <a:moveTo>
                  <a:pt x="12760102" y="0"/>
                </a:moveTo>
                <a:lnTo>
                  <a:pt x="0" y="0"/>
                </a:lnTo>
                <a:lnTo>
                  <a:pt x="0" y="5407093"/>
                </a:lnTo>
                <a:lnTo>
                  <a:pt x="12760102" y="5407093"/>
                </a:lnTo>
                <a:lnTo>
                  <a:pt x="12760102" y="0"/>
                </a:lnTo>
                <a:close/>
              </a:path>
            </a:pathLst>
          </a:custGeom>
          <a:blipFill>
            <a:blip r:embed="rId1"/>
            <a:stretch>
              <a:fillRect/>
            </a:stretch>
          </a:blipFill>
        </p:spPr>
      </p:sp>
      <p:grpSp>
        <p:nvGrpSpPr>
          <p:cNvPr id="4" name="Group 4"/>
          <p:cNvGrpSpPr/>
          <p:nvPr/>
        </p:nvGrpSpPr>
        <p:grpSpPr>
          <a:xfrm rot="0">
            <a:off x="-408865" y="-392510"/>
            <a:ext cx="1437565" cy="11072020"/>
            <a:chOff x="0" y="0"/>
            <a:chExt cx="378618" cy="2916088"/>
          </a:xfrm>
        </p:grpSpPr>
        <p:sp>
          <p:nvSpPr>
            <p:cNvPr id="5" name="Freeform 5"/>
            <p:cNvSpPr/>
            <p:nvPr/>
          </p:nvSpPr>
          <p:spPr>
            <a:xfrm>
              <a:off x="0" y="0"/>
              <a:ext cx="378618" cy="2916088"/>
            </a:xfrm>
            <a:custGeom>
              <a:avLst/>
              <a:gdLst/>
              <a:ahLst/>
              <a:cxnLst/>
              <a:rect l="l" t="t" r="r" b="b"/>
              <a:pathLst>
                <a:path w="378618" h="2916088">
                  <a:moveTo>
                    <a:pt x="0" y="0"/>
                  </a:moveTo>
                  <a:lnTo>
                    <a:pt x="378618" y="0"/>
                  </a:lnTo>
                  <a:lnTo>
                    <a:pt x="378618"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378618"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2569906" y="4676902"/>
            <a:ext cx="6895551" cy="1729217"/>
            <a:chOff x="0" y="0"/>
            <a:chExt cx="1816112" cy="455432"/>
          </a:xfrm>
        </p:grpSpPr>
        <p:sp>
          <p:nvSpPr>
            <p:cNvPr id="8" name="Freeform 8"/>
            <p:cNvSpPr/>
            <p:nvPr/>
          </p:nvSpPr>
          <p:spPr>
            <a:xfrm>
              <a:off x="0" y="0"/>
              <a:ext cx="1816112" cy="455432"/>
            </a:xfrm>
            <a:custGeom>
              <a:avLst/>
              <a:gdLst/>
              <a:ahLst/>
              <a:cxnLst/>
              <a:rect l="l" t="t" r="r" b="b"/>
              <a:pathLst>
                <a:path w="1816112" h="455432">
                  <a:moveTo>
                    <a:pt x="0" y="0"/>
                  </a:moveTo>
                  <a:lnTo>
                    <a:pt x="1816112" y="0"/>
                  </a:lnTo>
                  <a:lnTo>
                    <a:pt x="1816112" y="455432"/>
                  </a:lnTo>
                  <a:lnTo>
                    <a:pt x="0" y="455432"/>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9" name="TextBox 9"/>
            <p:cNvSpPr txBox="1"/>
            <p:nvPr/>
          </p:nvSpPr>
          <p:spPr>
            <a:xfrm>
              <a:off x="0" y="-57150"/>
              <a:ext cx="1816112" cy="512582"/>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10" name="Group 10"/>
          <p:cNvGrpSpPr/>
          <p:nvPr/>
        </p:nvGrpSpPr>
        <p:grpSpPr>
          <a:xfrm rot="0">
            <a:off x="2569906" y="6769454"/>
            <a:ext cx="6895551" cy="1975583"/>
            <a:chOff x="0" y="0"/>
            <a:chExt cx="1663653" cy="476639"/>
          </a:xfrm>
        </p:grpSpPr>
        <p:sp>
          <p:nvSpPr>
            <p:cNvPr id="11" name="Freeform 11"/>
            <p:cNvSpPr/>
            <p:nvPr/>
          </p:nvSpPr>
          <p:spPr>
            <a:xfrm>
              <a:off x="0" y="0"/>
              <a:ext cx="1663653" cy="476639"/>
            </a:xfrm>
            <a:custGeom>
              <a:avLst/>
              <a:gdLst/>
              <a:ahLst/>
              <a:cxnLst/>
              <a:rect l="l" t="t" r="r" b="b"/>
              <a:pathLst>
                <a:path w="1663653" h="476639">
                  <a:moveTo>
                    <a:pt x="0" y="0"/>
                  </a:moveTo>
                  <a:lnTo>
                    <a:pt x="1663653" y="0"/>
                  </a:lnTo>
                  <a:lnTo>
                    <a:pt x="1663653" y="476639"/>
                  </a:lnTo>
                  <a:lnTo>
                    <a:pt x="0" y="476639"/>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12" name="TextBox 12"/>
            <p:cNvSpPr txBox="1"/>
            <p:nvPr/>
          </p:nvSpPr>
          <p:spPr>
            <a:xfrm>
              <a:off x="0" y="-57150"/>
              <a:ext cx="1663653" cy="533789"/>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3" name="TextBox 13"/>
          <p:cNvSpPr txBox="1"/>
          <p:nvPr/>
        </p:nvSpPr>
        <p:spPr>
          <a:xfrm>
            <a:off x="2075497" y="2401537"/>
            <a:ext cx="8353959" cy="1699902"/>
          </a:xfrm>
          <a:prstGeom prst="rect">
            <a:avLst/>
          </a:prstGeom>
        </p:spPr>
        <p:txBody>
          <a:bodyPr lIns="0" tIns="0" rIns="0" bIns="0" rtlCol="0" anchor="t">
            <a:spAutoFit/>
          </a:bodyPr>
          <a:lstStyle/>
          <a:p>
            <a:pPr algn="ctr">
              <a:lnSpc>
                <a:spcPts val="6250"/>
              </a:lnSpc>
            </a:pPr>
            <a:r>
              <a:rPr lang="en-US" sz="6445"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LÝ DO LỰA CHỌN ĐỀ TÀI</a:t>
            </a:r>
            <a:endParaRPr lang="en-US" sz="6445"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sp>
        <p:nvSpPr>
          <p:cNvPr id="14" name="TextBox 14"/>
          <p:cNvSpPr txBox="1"/>
          <p:nvPr/>
        </p:nvSpPr>
        <p:spPr>
          <a:xfrm>
            <a:off x="12529423" y="-580405"/>
            <a:ext cx="7273548" cy="4827496"/>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01</a:t>
            </a:r>
            <a:endPar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5" name="TextBox 15"/>
          <p:cNvSpPr txBox="1"/>
          <p:nvPr/>
        </p:nvSpPr>
        <p:spPr>
          <a:xfrm>
            <a:off x="2694079" y="4983326"/>
            <a:ext cx="1354994" cy="1019810"/>
          </a:xfrm>
          <a:prstGeom prst="rect">
            <a:avLst/>
          </a:prstGeom>
        </p:spPr>
        <p:txBody>
          <a:bodyPr lIns="0" tIns="0" rIns="0" bIns="0" rtlCol="0" anchor="t">
            <a:spAutoFit/>
          </a:bodyPr>
          <a:lstStyle/>
          <a:p>
            <a:pPr algn="ctr">
              <a:lnSpc>
                <a:spcPts val="7840"/>
              </a:lnSpc>
              <a:spcBef>
                <a:spcPct val="0"/>
              </a:spcBef>
            </a:pPr>
            <a:r>
              <a:rPr lang="en-US" sz="5600" spc="134">
                <a:solidFill>
                  <a:srgbClr val="F2F7FA"/>
                </a:solidFill>
                <a:latin typeface="Times New Roman" panose="02020603050405020304" charset="0"/>
                <a:ea typeface="Telegraf" panose="00000500000000000000"/>
                <a:cs typeface="Times New Roman" panose="02020603050405020304" charset="0"/>
                <a:sym typeface="Telegraf" panose="00000500000000000000"/>
              </a:rPr>
              <a:t>01</a:t>
            </a:r>
            <a:endParaRPr lang="en-US" sz="5600" spc="134">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6" name="TextBox 16"/>
          <p:cNvSpPr txBox="1"/>
          <p:nvPr/>
        </p:nvSpPr>
        <p:spPr>
          <a:xfrm>
            <a:off x="2569906" y="7113218"/>
            <a:ext cx="1479168" cy="1107080"/>
          </a:xfrm>
          <a:prstGeom prst="rect">
            <a:avLst/>
          </a:prstGeom>
        </p:spPr>
        <p:txBody>
          <a:bodyPr lIns="0" tIns="0" rIns="0" bIns="0" rtlCol="0" anchor="t">
            <a:spAutoFit/>
          </a:bodyPr>
          <a:lstStyle/>
          <a:p>
            <a:pPr algn="ctr">
              <a:lnSpc>
                <a:spcPts val="8560"/>
              </a:lnSpc>
              <a:spcBef>
                <a:spcPct val="0"/>
              </a:spcBef>
            </a:pPr>
            <a:r>
              <a:rPr lang="en-US" sz="6115" spc="146">
                <a:solidFill>
                  <a:srgbClr val="F2F7FA"/>
                </a:solidFill>
                <a:latin typeface="Times New Roman" panose="02020603050405020304" charset="0"/>
                <a:ea typeface="Telegraf" panose="00000500000000000000"/>
                <a:cs typeface="Times New Roman" panose="02020603050405020304" charset="0"/>
                <a:sym typeface="Telegraf" panose="00000500000000000000"/>
              </a:rPr>
              <a:t>02</a:t>
            </a:r>
            <a:endParaRPr lang="en-US" sz="6115" spc="146">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7" name="TextBox 17"/>
          <p:cNvSpPr txBox="1"/>
          <p:nvPr/>
        </p:nvSpPr>
        <p:spPr>
          <a:xfrm>
            <a:off x="4286206" y="4749329"/>
            <a:ext cx="4985712" cy="1592580"/>
          </a:xfrm>
          <a:prstGeom prst="rect">
            <a:avLst/>
          </a:prstGeom>
        </p:spPr>
        <p:txBody>
          <a:bodyPr lIns="0" tIns="0" rIns="0" bIns="0" rtlCol="0" anchor="t">
            <a:spAutoFit/>
          </a:bodyPr>
          <a:lstStyle/>
          <a:p>
            <a:pPr algn="l">
              <a:lnSpc>
                <a:spcPts val="2520"/>
              </a:lnSpc>
              <a:spcBef>
                <a:spcPct val="0"/>
              </a:spcBef>
            </a:pPr>
            <a:r>
              <a:rPr lang="en-US" sz="1800" spc="90">
                <a:solidFill>
                  <a:srgbClr val="F2F7FA"/>
                </a:solidFill>
                <a:latin typeface="Times New Roman" panose="02020603050405020304" charset="0"/>
                <a:ea typeface="Telegraf" panose="00000500000000000000"/>
                <a:cs typeface="Times New Roman" panose="02020603050405020304" charset="0"/>
                <a:sym typeface="Telegraf" panose="00000500000000000000"/>
              </a:rPr>
              <a:t>Nhu cầu thực tế: Laptop ngày nay là công cụ thiết yếu cho học tập, làm việc và giải trí. Thị trường laptop phát triển mạnh mẽ, việc mua bán laptop online ngày càng phổ biến.</a:t>
            </a:r>
            <a:endParaRPr lang="en-US" sz="1800" spc="9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8" name="TextBox 18"/>
          <p:cNvSpPr txBox="1"/>
          <p:nvPr/>
        </p:nvSpPr>
        <p:spPr>
          <a:xfrm>
            <a:off x="4286206" y="6927618"/>
            <a:ext cx="4985712" cy="1592580"/>
          </a:xfrm>
          <a:prstGeom prst="rect">
            <a:avLst/>
          </a:prstGeom>
        </p:spPr>
        <p:txBody>
          <a:bodyPr lIns="0" tIns="0" rIns="0" bIns="0" rtlCol="0" anchor="t">
            <a:spAutoFit/>
          </a:bodyPr>
          <a:lstStyle/>
          <a:p>
            <a:pPr algn="l">
              <a:lnSpc>
                <a:spcPts val="2520"/>
              </a:lnSpc>
              <a:spcBef>
                <a:spcPct val="0"/>
              </a:spcBef>
            </a:pPr>
            <a:r>
              <a:rPr lang="en-US" sz="1800" spc="90">
                <a:solidFill>
                  <a:srgbClr val="F2F7FA"/>
                </a:solidFill>
                <a:latin typeface="Times New Roman" panose="02020603050405020304" charset="0"/>
                <a:ea typeface="Telegraf" panose="00000500000000000000"/>
                <a:cs typeface="Times New Roman" panose="02020603050405020304" charset="0"/>
                <a:sym typeface="Telegraf" panose="00000500000000000000"/>
              </a:rPr>
              <a:t>Vấn đề hiện tại: Các cửa hàng truyền thống thường quản lý bán hàng thủ công hoặc bằng các phần mềm rời rạc, gây khó khăn trong việc quản lý kho, hóa đơn, khách hàng, và báo cáo kinh doanh.</a:t>
            </a:r>
            <a:endParaRPr lang="en-US" sz="1800" spc="9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9" name="TextBox 19"/>
          <p:cNvSpPr txBox="1"/>
          <p:nvPr/>
        </p:nvSpPr>
        <p:spPr>
          <a:xfrm>
            <a:off x="2993151" y="783695"/>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164B82"/>
                </a:solidFill>
                <a:latin typeface="Times New Roman" panose="02020603050405020304" charset="0"/>
                <a:ea typeface="Telegraf Extra-Light" panose="00000300000000000000"/>
                <a:cs typeface="Times New Roman" panose="02020603050405020304" charset="0"/>
                <a:sym typeface="Telegraf Extra-Light" panose="00000300000000000000"/>
              </a:rPr>
              <a:t>Lớp K58KTP</a:t>
            </a:r>
            <a:endParaRPr lang="en-US" sz="1900" spc="95">
              <a:solidFill>
                <a:srgbClr val="164B82"/>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20" name="TextBox 20"/>
          <p:cNvSpPr txBox="1"/>
          <p:nvPr/>
        </p:nvSpPr>
        <p:spPr>
          <a:xfrm>
            <a:off x="8277374" y="783695"/>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164B82"/>
                </a:solidFill>
                <a:latin typeface="Times New Roman" panose="02020603050405020304" charset="0"/>
                <a:ea typeface="Telegraf" panose="00000500000000000000"/>
                <a:cs typeface="Times New Roman" panose="02020603050405020304" charset="0"/>
                <a:sym typeface="Telegraf" panose="00000500000000000000"/>
              </a:rPr>
              <a:t>2025</a:t>
            </a:r>
            <a:endParaRPr lang="en-US" sz="1900" spc="95">
              <a:solidFill>
                <a:srgbClr val="164B82"/>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21" name="TextBox 21"/>
          <p:cNvSpPr txBox="1"/>
          <p:nvPr/>
        </p:nvSpPr>
        <p:spPr>
          <a:xfrm>
            <a:off x="6017681" y="783695"/>
            <a:ext cx="1819999" cy="351790"/>
          </a:xfrm>
          <a:prstGeom prst="rect">
            <a:avLst/>
          </a:prstGeom>
        </p:spPr>
        <p:txBody>
          <a:bodyPr lIns="0" tIns="0" rIns="0" bIns="0" rtlCol="0" anchor="t">
            <a:spAutoFit/>
          </a:bodyPr>
          <a:lstStyle/>
          <a:p>
            <a:pPr algn="ctr">
              <a:lnSpc>
                <a:spcPts val="2660"/>
              </a:lnSpc>
              <a:spcBef>
                <a:spcPct val="0"/>
              </a:spcBef>
            </a:pPr>
            <a:r>
              <a:rPr lang="en-US" sz="1900" spc="95">
                <a:solidFill>
                  <a:srgbClr val="164B82"/>
                </a:solidFill>
                <a:latin typeface="Times New Roman" panose="02020603050405020304" charset="0"/>
                <a:ea typeface="Telegraf" panose="00000500000000000000"/>
                <a:cs typeface="Times New Roman" panose="02020603050405020304" charset="0"/>
                <a:sym typeface="Telegraf" panose="00000500000000000000"/>
              </a:rPr>
              <a:t>Bài tập lớn</a:t>
            </a:r>
            <a:endParaRPr lang="en-US" sz="1900" spc="95">
              <a:solidFill>
                <a:srgbClr val="164B82"/>
              </a:solidFill>
              <a:latin typeface="Times New Roman" panose="02020603050405020304" charset="0"/>
              <a:ea typeface="Telegraf" panose="00000500000000000000"/>
              <a:cs typeface="Times New Roman" panose="02020603050405020304" charset="0"/>
              <a:sym typeface="Telegraf" panose="00000500000000000000"/>
            </a:endParaRPr>
          </a:p>
        </p:txBody>
      </p:sp>
      <p:grpSp>
        <p:nvGrpSpPr>
          <p:cNvPr id="22" name="Group 22"/>
          <p:cNvGrpSpPr/>
          <p:nvPr/>
        </p:nvGrpSpPr>
        <p:grpSpPr>
          <a:xfrm rot="5400000">
            <a:off x="6547022" y="-3710637"/>
            <a:ext cx="464080" cy="9407130"/>
            <a:chOff x="0" y="0"/>
            <a:chExt cx="122227" cy="2477598"/>
          </a:xfrm>
        </p:grpSpPr>
        <p:sp>
          <p:nvSpPr>
            <p:cNvPr id="23" name="Freeform 23"/>
            <p:cNvSpPr/>
            <p:nvPr/>
          </p:nvSpPr>
          <p:spPr>
            <a:xfrm>
              <a:off x="0" y="0"/>
              <a:ext cx="122227" cy="2477598"/>
            </a:xfrm>
            <a:custGeom>
              <a:avLst/>
              <a:gdLst/>
              <a:ahLst/>
              <a:cxnLst/>
              <a:rect l="l" t="t" r="r" b="b"/>
              <a:pathLst>
                <a:path w="122227" h="2477598">
                  <a:moveTo>
                    <a:pt x="61113" y="0"/>
                  </a:moveTo>
                  <a:lnTo>
                    <a:pt x="61113" y="0"/>
                  </a:lnTo>
                  <a:cubicBezTo>
                    <a:pt x="77322" y="0"/>
                    <a:pt x="92866" y="6439"/>
                    <a:pt x="104327" y="17900"/>
                  </a:cubicBezTo>
                  <a:cubicBezTo>
                    <a:pt x="115788" y="29361"/>
                    <a:pt x="122227" y="44905"/>
                    <a:pt x="122227" y="61113"/>
                  </a:cubicBezTo>
                  <a:lnTo>
                    <a:pt x="122227" y="2416485"/>
                  </a:lnTo>
                  <a:cubicBezTo>
                    <a:pt x="122227" y="2432693"/>
                    <a:pt x="115788" y="2448237"/>
                    <a:pt x="104327" y="2459698"/>
                  </a:cubicBezTo>
                  <a:cubicBezTo>
                    <a:pt x="92866" y="2471159"/>
                    <a:pt x="77322" y="2477598"/>
                    <a:pt x="61113" y="2477598"/>
                  </a:cubicBezTo>
                  <a:lnTo>
                    <a:pt x="61113" y="2477598"/>
                  </a:lnTo>
                  <a:cubicBezTo>
                    <a:pt x="44905" y="2477598"/>
                    <a:pt x="29361" y="2471159"/>
                    <a:pt x="17900" y="2459698"/>
                  </a:cubicBezTo>
                  <a:cubicBezTo>
                    <a:pt x="6439" y="2448237"/>
                    <a:pt x="0" y="2432693"/>
                    <a:pt x="0" y="2416485"/>
                  </a:cubicBezTo>
                  <a:lnTo>
                    <a:pt x="0" y="61113"/>
                  </a:lnTo>
                  <a:cubicBezTo>
                    <a:pt x="0" y="44905"/>
                    <a:pt x="6439" y="29361"/>
                    <a:pt x="17900" y="17900"/>
                  </a:cubicBezTo>
                  <a:cubicBezTo>
                    <a:pt x="29361" y="6439"/>
                    <a:pt x="44905" y="0"/>
                    <a:pt x="61113" y="0"/>
                  </a:cubicBezTo>
                  <a:close/>
                </a:path>
              </a:pathLst>
            </a:custGeom>
            <a:solidFill>
              <a:srgbClr val="000000">
                <a:alpha val="0"/>
              </a:srgbClr>
            </a:solidFill>
            <a:ln w="19050" cap="rnd">
              <a:solidFill>
                <a:srgbClr val="164B82"/>
              </a:solidFill>
              <a:prstDash val="solid"/>
              <a:round/>
            </a:ln>
          </p:spPr>
        </p:sp>
        <p:sp>
          <p:nvSpPr>
            <p:cNvPr id="24" name="TextBox 24"/>
            <p:cNvSpPr txBox="1"/>
            <p:nvPr/>
          </p:nvSpPr>
          <p:spPr>
            <a:xfrm>
              <a:off x="0" y="-57150"/>
              <a:ext cx="122227" cy="253474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25" name="Group 25"/>
          <p:cNvGrpSpPr/>
          <p:nvPr/>
        </p:nvGrpSpPr>
        <p:grpSpPr>
          <a:xfrm rot="0">
            <a:off x="10363749" y="4676902"/>
            <a:ext cx="6895551" cy="1729217"/>
            <a:chOff x="0" y="0"/>
            <a:chExt cx="1816112" cy="455432"/>
          </a:xfrm>
        </p:grpSpPr>
        <p:sp>
          <p:nvSpPr>
            <p:cNvPr id="26" name="Freeform 26"/>
            <p:cNvSpPr/>
            <p:nvPr/>
          </p:nvSpPr>
          <p:spPr>
            <a:xfrm>
              <a:off x="0" y="0"/>
              <a:ext cx="1816112" cy="455432"/>
            </a:xfrm>
            <a:custGeom>
              <a:avLst/>
              <a:gdLst/>
              <a:ahLst/>
              <a:cxnLst/>
              <a:rect l="l" t="t" r="r" b="b"/>
              <a:pathLst>
                <a:path w="1816112" h="455432">
                  <a:moveTo>
                    <a:pt x="0" y="0"/>
                  </a:moveTo>
                  <a:lnTo>
                    <a:pt x="1816112" y="0"/>
                  </a:lnTo>
                  <a:lnTo>
                    <a:pt x="1816112" y="455432"/>
                  </a:lnTo>
                  <a:lnTo>
                    <a:pt x="0" y="455432"/>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27" name="TextBox 27"/>
            <p:cNvSpPr txBox="1"/>
            <p:nvPr/>
          </p:nvSpPr>
          <p:spPr>
            <a:xfrm>
              <a:off x="0" y="-57150"/>
              <a:ext cx="1816112" cy="512582"/>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28" name="TextBox 28"/>
          <p:cNvSpPr txBox="1"/>
          <p:nvPr/>
        </p:nvSpPr>
        <p:spPr>
          <a:xfrm>
            <a:off x="10429456" y="4945881"/>
            <a:ext cx="1354994" cy="1019810"/>
          </a:xfrm>
          <a:prstGeom prst="rect">
            <a:avLst/>
          </a:prstGeom>
        </p:spPr>
        <p:txBody>
          <a:bodyPr lIns="0" tIns="0" rIns="0" bIns="0" rtlCol="0" anchor="t">
            <a:spAutoFit/>
          </a:bodyPr>
          <a:lstStyle/>
          <a:p>
            <a:pPr algn="ctr">
              <a:lnSpc>
                <a:spcPts val="7840"/>
              </a:lnSpc>
              <a:spcBef>
                <a:spcPct val="0"/>
              </a:spcBef>
            </a:pPr>
            <a:r>
              <a:rPr lang="en-US" sz="5600" spc="134">
                <a:solidFill>
                  <a:srgbClr val="F2F7FA"/>
                </a:solidFill>
                <a:latin typeface="Times New Roman" panose="02020603050405020304" charset="0"/>
                <a:ea typeface="Telegraf" panose="00000500000000000000"/>
                <a:cs typeface="Times New Roman" panose="02020603050405020304" charset="0"/>
                <a:sym typeface="Telegraf" panose="00000500000000000000"/>
              </a:rPr>
              <a:t>03</a:t>
            </a:r>
            <a:endParaRPr lang="en-US" sz="5600" spc="134">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29" name="TextBox 29"/>
          <p:cNvSpPr txBox="1"/>
          <p:nvPr/>
        </p:nvSpPr>
        <p:spPr>
          <a:xfrm>
            <a:off x="11956869" y="4764963"/>
            <a:ext cx="4985712" cy="1278255"/>
          </a:xfrm>
          <a:prstGeom prst="rect">
            <a:avLst/>
          </a:prstGeom>
        </p:spPr>
        <p:txBody>
          <a:bodyPr lIns="0" tIns="0" rIns="0" bIns="0" rtlCol="0" anchor="t">
            <a:spAutoFit/>
          </a:bodyPr>
          <a:lstStyle/>
          <a:p>
            <a:pPr algn="l">
              <a:lnSpc>
                <a:spcPts val="2520"/>
              </a:lnSpc>
              <a:spcBef>
                <a:spcPct val="0"/>
              </a:spcBef>
            </a:pPr>
            <a:r>
              <a:rPr lang="en-US" sz="1800" spc="90">
                <a:solidFill>
                  <a:srgbClr val="F2F7FA"/>
                </a:solidFill>
                <a:latin typeface="Times New Roman" panose="02020603050405020304" charset="0"/>
                <a:ea typeface="Telegraf" panose="00000500000000000000"/>
                <a:cs typeface="Times New Roman" panose="02020603050405020304" charset="0"/>
                <a:sym typeface="Telegraf" panose="00000500000000000000"/>
              </a:rPr>
              <a:t>Việc xây dựng một hệ thống bán hàng laptop trực tuyến và quản lý tập trung giúp tăng hiệu quả, giảm sai sót và hỗ trợ ra quyết định.</a:t>
            </a:r>
            <a:endParaRPr lang="en-US" sz="1800" spc="9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08</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438400" y="2933700"/>
            <a:ext cx="2583815" cy="395478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TUẦN TỰ ĐẶT </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HÀNG</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5" name="Picture 14"/>
          <p:cNvPicPr>
            <a:picLocks noChangeAspect="1"/>
          </p:cNvPicPr>
          <p:nvPr/>
        </p:nvPicPr>
        <p:blipFill>
          <a:blip r:embed="rId3"/>
          <a:stretch>
            <a:fillRect/>
          </a:stretch>
        </p:blipFill>
        <p:spPr>
          <a:xfrm>
            <a:off x="5410200" y="1562100"/>
            <a:ext cx="11263630" cy="77120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08</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438400" y="2933700"/>
            <a:ext cx="2583815" cy="527304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TUẦN TỰ XÁC THỰC TÀI </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KHOẢN</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0" name="Picture 9"/>
          <p:cNvPicPr>
            <a:picLocks noChangeAspect="1"/>
          </p:cNvPicPr>
          <p:nvPr/>
        </p:nvPicPr>
        <p:blipFill>
          <a:blip r:embed="rId3"/>
          <a:stretch>
            <a:fillRect/>
          </a:stretch>
        </p:blipFill>
        <p:spPr>
          <a:xfrm>
            <a:off x="5105400" y="1214120"/>
            <a:ext cx="12869545" cy="78238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9</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0" name="Text Box 9"/>
          <p:cNvSpPr txBox="1"/>
          <p:nvPr/>
        </p:nvSpPr>
        <p:spPr>
          <a:xfrm>
            <a:off x="7669530" y="1207770"/>
            <a:ext cx="9094470" cy="368300"/>
          </a:xfrm>
          <a:prstGeom prst="rect">
            <a:avLst/>
          </a:prstGeom>
          <a:noFill/>
        </p:spPr>
        <p:txBody>
          <a:bodyPr wrap="square" rtlCol="0">
            <a:spAutoFit/>
          </a:bodyPr>
          <a:p>
            <a:endParaRPr lang="en-US" altLang="en-GB"/>
          </a:p>
        </p:txBody>
      </p:sp>
      <p:sp>
        <p:nvSpPr>
          <p:cNvPr id="15" name="TextBox 14"/>
          <p:cNvSpPr txBox="1"/>
          <p:nvPr/>
        </p:nvSpPr>
        <p:spPr>
          <a:xfrm>
            <a:off x="2133600" y="3390900"/>
            <a:ext cx="2305050" cy="3782695"/>
          </a:xfrm>
          <a:prstGeom prst="rect">
            <a:avLst/>
          </a:prstGeom>
        </p:spPr>
        <p:txBody>
          <a:bodyPr wrap="square" lIns="0" tIns="0" rIns="0" bIns="0" rtlCol="0" anchor="t">
            <a:noAutofit/>
          </a:bodyPr>
          <a:lstStyle/>
          <a:p>
            <a:pPr algn="l">
              <a:lnSpc>
                <a:spcPts val="5140"/>
              </a:lnSpc>
            </a:pPr>
            <a:r>
              <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THI</a:t>
            </a: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ẾT KẾ CƠ SỞ DỮ </a:t>
            </a: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LIỆU </a:t>
            </a:r>
            <a:endPar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39" name="Picture 39"/>
          <p:cNvPicPr>
            <a:picLocks noChangeAspect="1"/>
          </p:cNvPicPr>
          <p:nvPr/>
        </p:nvPicPr>
        <p:blipFill>
          <a:blip r:embed="rId3"/>
          <a:stretch>
            <a:fillRect/>
          </a:stretch>
        </p:blipFill>
        <p:spPr>
          <a:xfrm>
            <a:off x="6781800" y="495300"/>
            <a:ext cx="8936355" cy="3990340"/>
          </a:xfrm>
          <a:prstGeom prst="rect">
            <a:avLst/>
          </a:prstGeom>
        </p:spPr>
      </p:pic>
      <p:pic>
        <p:nvPicPr>
          <p:cNvPr id="41" name="Picture 41"/>
          <p:cNvPicPr>
            <a:picLocks noChangeAspect="1"/>
          </p:cNvPicPr>
          <p:nvPr/>
        </p:nvPicPr>
        <p:blipFill>
          <a:blip r:embed="rId4"/>
          <a:stretch>
            <a:fillRect/>
          </a:stretch>
        </p:blipFill>
        <p:spPr>
          <a:xfrm>
            <a:off x="6781800" y="5136515"/>
            <a:ext cx="9042400" cy="36347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9</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0" name="Text Box 9"/>
          <p:cNvSpPr txBox="1"/>
          <p:nvPr/>
        </p:nvSpPr>
        <p:spPr>
          <a:xfrm>
            <a:off x="7669530" y="1207770"/>
            <a:ext cx="9094470" cy="368300"/>
          </a:xfrm>
          <a:prstGeom prst="rect">
            <a:avLst/>
          </a:prstGeom>
          <a:noFill/>
        </p:spPr>
        <p:txBody>
          <a:bodyPr wrap="square" rtlCol="0">
            <a:spAutoFit/>
          </a:bodyPr>
          <a:p>
            <a:endParaRPr lang="en-US" altLang="en-GB"/>
          </a:p>
        </p:txBody>
      </p:sp>
      <p:sp>
        <p:nvSpPr>
          <p:cNvPr id="15" name="TextBox 14"/>
          <p:cNvSpPr txBox="1"/>
          <p:nvPr/>
        </p:nvSpPr>
        <p:spPr>
          <a:xfrm>
            <a:off x="2133600" y="3390900"/>
            <a:ext cx="2305050" cy="3782695"/>
          </a:xfrm>
          <a:prstGeom prst="rect">
            <a:avLst/>
          </a:prstGeom>
        </p:spPr>
        <p:txBody>
          <a:bodyPr wrap="square" lIns="0" tIns="0" rIns="0" bIns="0" rtlCol="0" anchor="t">
            <a:noAutofit/>
          </a:bodyPr>
          <a:lstStyle/>
          <a:p>
            <a:pPr algn="l">
              <a:lnSpc>
                <a:spcPts val="5140"/>
              </a:lnSpc>
            </a:pPr>
            <a:r>
              <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THI</a:t>
            </a: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ẾT KẾ CƠ SỞ DỮ </a:t>
            </a: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LIỆU </a:t>
            </a:r>
            <a:endPar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42" name="Picture 42"/>
          <p:cNvPicPr>
            <a:picLocks noChangeAspect="1"/>
          </p:cNvPicPr>
          <p:nvPr/>
        </p:nvPicPr>
        <p:blipFill>
          <a:blip r:embed="rId3"/>
          <a:stretch>
            <a:fillRect/>
          </a:stretch>
        </p:blipFill>
        <p:spPr>
          <a:xfrm>
            <a:off x="6858000" y="571500"/>
            <a:ext cx="8513445" cy="3757930"/>
          </a:xfrm>
          <a:prstGeom prst="rect">
            <a:avLst/>
          </a:prstGeom>
        </p:spPr>
      </p:pic>
      <p:pic>
        <p:nvPicPr>
          <p:cNvPr id="14" name="Picture 43"/>
          <p:cNvPicPr>
            <a:picLocks noChangeAspect="1"/>
          </p:cNvPicPr>
          <p:nvPr/>
        </p:nvPicPr>
        <p:blipFill>
          <a:blip r:embed="rId4"/>
          <a:stretch>
            <a:fillRect/>
          </a:stretch>
        </p:blipFill>
        <p:spPr>
          <a:xfrm>
            <a:off x="6934200" y="4914900"/>
            <a:ext cx="8545830" cy="4762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9</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0" name="Text Box 9"/>
          <p:cNvSpPr txBox="1"/>
          <p:nvPr/>
        </p:nvSpPr>
        <p:spPr>
          <a:xfrm>
            <a:off x="7669530" y="1207770"/>
            <a:ext cx="9094470" cy="368300"/>
          </a:xfrm>
          <a:prstGeom prst="rect">
            <a:avLst/>
          </a:prstGeom>
          <a:noFill/>
        </p:spPr>
        <p:txBody>
          <a:bodyPr wrap="square" rtlCol="0">
            <a:spAutoFit/>
          </a:bodyPr>
          <a:p>
            <a:endParaRPr lang="en-US" altLang="en-GB"/>
          </a:p>
        </p:txBody>
      </p:sp>
      <p:sp>
        <p:nvSpPr>
          <p:cNvPr id="15" name="TextBox 14"/>
          <p:cNvSpPr txBox="1"/>
          <p:nvPr/>
        </p:nvSpPr>
        <p:spPr>
          <a:xfrm>
            <a:off x="2133600" y="3390900"/>
            <a:ext cx="2305050" cy="3782695"/>
          </a:xfrm>
          <a:prstGeom prst="rect">
            <a:avLst/>
          </a:prstGeom>
        </p:spPr>
        <p:txBody>
          <a:bodyPr wrap="square" lIns="0" tIns="0" rIns="0" bIns="0" rtlCol="0" anchor="t">
            <a:noAutofit/>
          </a:bodyPr>
          <a:lstStyle/>
          <a:p>
            <a:pPr algn="l">
              <a:lnSpc>
                <a:spcPts val="5140"/>
              </a:lnSpc>
            </a:pPr>
            <a:r>
              <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THI</a:t>
            </a: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ẾT KẾ CƠ SỞ DỮ </a:t>
            </a: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LIỆU </a:t>
            </a:r>
            <a:endPar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37" name="Picture 37"/>
          <p:cNvPicPr>
            <a:picLocks noChangeAspect="1"/>
          </p:cNvPicPr>
          <p:nvPr/>
        </p:nvPicPr>
        <p:blipFill>
          <a:blip r:embed="rId3"/>
          <a:stretch>
            <a:fillRect/>
          </a:stretch>
        </p:blipFill>
        <p:spPr>
          <a:xfrm>
            <a:off x="5374005" y="2607945"/>
            <a:ext cx="11333480" cy="56267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rot="225008">
            <a:off x="11211617" y="70770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9</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0" name="Text Box 9"/>
          <p:cNvSpPr txBox="1"/>
          <p:nvPr/>
        </p:nvSpPr>
        <p:spPr>
          <a:xfrm>
            <a:off x="7669530" y="1207770"/>
            <a:ext cx="9094470" cy="368300"/>
          </a:xfrm>
          <a:prstGeom prst="rect">
            <a:avLst/>
          </a:prstGeom>
          <a:noFill/>
        </p:spPr>
        <p:txBody>
          <a:bodyPr wrap="square" rtlCol="0">
            <a:spAutoFit/>
          </a:bodyPr>
          <a:p>
            <a:endParaRPr lang="en-US" altLang="en-GB"/>
          </a:p>
        </p:txBody>
      </p:sp>
      <p:sp>
        <p:nvSpPr>
          <p:cNvPr id="15" name="TextBox 14"/>
          <p:cNvSpPr txBox="1"/>
          <p:nvPr/>
        </p:nvSpPr>
        <p:spPr>
          <a:xfrm>
            <a:off x="2133600" y="3390900"/>
            <a:ext cx="2305050" cy="3782695"/>
          </a:xfrm>
          <a:prstGeom prst="rect">
            <a:avLst/>
          </a:prstGeom>
        </p:spPr>
        <p:txBody>
          <a:bodyPr wrap="square" lIns="0" tIns="0" rIns="0" bIns="0" rtlCol="0" anchor="t">
            <a:noAutofit/>
          </a:bodyPr>
          <a:lstStyle/>
          <a:p>
            <a:pPr algn="l">
              <a:lnSpc>
                <a:spcPts val="5140"/>
              </a:lnSpc>
            </a:pPr>
            <a:r>
              <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THI</a:t>
            </a: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ẾT KẾ CƠ SỞ DỮ </a:t>
            </a: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LIỆU </a:t>
            </a:r>
            <a:endPar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6" name="Picture 15"/>
          <p:cNvPicPr>
            <a:picLocks noChangeAspect="1"/>
          </p:cNvPicPr>
          <p:nvPr/>
        </p:nvPicPr>
        <p:blipFill>
          <a:blip r:embed="rId3"/>
          <a:stretch>
            <a:fillRect/>
          </a:stretch>
        </p:blipFill>
        <p:spPr>
          <a:xfrm>
            <a:off x="6162675" y="1943100"/>
            <a:ext cx="9003665" cy="53962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rot="225008">
            <a:off x="9950507" y="72294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9</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5" name="TextBox 14"/>
          <p:cNvSpPr txBox="1"/>
          <p:nvPr/>
        </p:nvSpPr>
        <p:spPr>
          <a:xfrm>
            <a:off x="2133600" y="3390900"/>
            <a:ext cx="2305050" cy="3782695"/>
          </a:xfrm>
          <a:prstGeom prst="rect">
            <a:avLst/>
          </a:prstGeom>
        </p:spPr>
        <p:txBody>
          <a:bodyPr wrap="square" lIns="0" tIns="0" rIns="0" bIns="0" rtlCol="0" anchor="t">
            <a:noAutofit/>
          </a:bodyPr>
          <a:lstStyle/>
          <a:p>
            <a:pPr algn="l">
              <a:lnSpc>
                <a:spcPts val="5140"/>
              </a:lnSpc>
            </a:pPr>
            <a:r>
              <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THI</a:t>
            </a: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ẾT KẾ CƠ SỞ DỮ </a:t>
            </a: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LIỆU </a:t>
            </a:r>
            <a:endPar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sp>
        <p:nvSpPr>
          <p:cNvPr id="14" name="Text Box 13"/>
          <p:cNvSpPr txBox="1"/>
          <p:nvPr/>
        </p:nvSpPr>
        <p:spPr>
          <a:xfrm>
            <a:off x="7071995" y="872490"/>
            <a:ext cx="6096000" cy="491490"/>
          </a:xfrm>
          <a:prstGeom prst="rect">
            <a:avLst/>
          </a:prstGeom>
          <a:noFill/>
        </p:spPr>
        <p:txBody>
          <a:bodyPr wrap="square" rtlCol="0">
            <a:spAutoFit/>
            <a:scene3d>
              <a:camera prst="orthographicFront"/>
              <a:lightRig rig="threePt" dir="t"/>
            </a:scene3d>
          </a:bodyPr>
          <a:p>
            <a:pPr algn="ctr"/>
            <a:r>
              <a:rPr lang="vi-VN" altLang="en-GB" sz="2600" b="1">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SƠ ĐỒ LIÊN KẾT THỰC THỂ</a:t>
            </a:r>
            <a:endParaRPr lang="vi-VN" altLang="en-GB" sz="2600" b="1">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pic>
        <p:nvPicPr>
          <p:cNvPr id="10" name="Picture 9"/>
          <p:cNvPicPr>
            <a:picLocks noChangeAspect="1"/>
          </p:cNvPicPr>
          <p:nvPr/>
        </p:nvPicPr>
        <p:blipFill>
          <a:blip r:embed="rId3"/>
          <a:stretch>
            <a:fillRect/>
          </a:stretch>
        </p:blipFill>
        <p:spPr>
          <a:xfrm>
            <a:off x="4438650" y="1381125"/>
            <a:ext cx="12531090" cy="84797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rot="225008">
            <a:off x="10221017" y="715329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txBody>
          <a:bodyPr/>
          <a:p>
            <a:endParaRPr lang="en-GB" altLang="en-US"/>
          </a:p>
        </p:txBody>
      </p:sp>
      <p:sp>
        <p:nvSpPr>
          <p:cNvPr id="3" name="Freeform 3"/>
          <p:cNvSpPr/>
          <p:nvPr/>
        </p:nvSpPr>
        <p:spPr>
          <a:xfrm rot="1784357">
            <a:off x="-2560882" y="-1319952"/>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828912" y="-952754"/>
            <a:ext cx="7273548" cy="4291965"/>
          </a:xfrm>
          <a:prstGeom prst="rect">
            <a:avLst/>
          </a:prstGeom>
        </p:spPr>
        <p:txBody>
          <a:bodyPr lIns="0" tIns="0" rIns="0" bIns="0" rtlCol="0" anchor="t">
            <a:spAutoFit/>
          </a:bodyPr>
          <a:lstStyle/>
          <a:p>
            <a:pPr algn="ctr">
              <a:lnSpc>
                <a:spcPts val="33470"/>
              </a:lnSpc>
            </a:pP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10</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209800" y="3238500"/>
            <a:ext cx="2305050" cy="3782695"/>
          </a:xfrm>
          <a:prstGeom prst="rect">
            <a:avLst/>
          </a:prstGeom>
        </p:spPr>
        <p:txBody>
          <a:bodyPr wrap="square" lIns="0" tIns="0" rIns="0" bIns="0" rtlCol="0" anchor="t">
            <a:noAutofit/>
          </a:bodyPr>
          <a:lstStyle/>
          <a:p>
            <a:pPr algn="l">
              <a:lnSpc>
                <a:spcPts val="5140"/>
              </a:lnSpc>
            </a:pP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LẬP TRINH VÀ KIỂM </a:t>
            </a:r>
            <a:r>
              <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THỬ </a:t>
            </a:r>
            <a:endParaRPr lang="vi-VN"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graphicFrame>
        <p:nvGraphicFramePr>
          <p:cNvPr id="15" name="Table 14"/>
          <p:cNvGraphicFramePr/>
          <p:nvPr>
            <p:custDataLst>
              <p:tags r:id="rId3"/>
            </p:custDataLst>
          </p:nvPr>
        </p:nvGraphicFramePr>
        <p:xfrm>
          <a:off x="5318760" y="1222375"/>
          <a:ext cx="12434570" cy="6130290"/>
        </p:xfrm>
        <a:graphic>
          <a:graphicData uri="http://schemas.openxmlformats.org/drawingml/2006/table">
            <a:tbl>
              <a:tblPr firstRow="1" bandRow="1">
                <a:tableStyleId>{5C22544A-7EE6-4342-B048-85BDC9FD1C3A}</a:tableStyleId>
              </a:tblPr>
              <a:tblGrid>
                <a:gridCol w="6472555"/>
                <a:gridCol w="5962015"/>
              </a:tblGrid>
              <a:tr h="748030">
                <a:tc>
                  <a:txBody>
                    <a:bodyPr/>
                    <a:p>
                      <a:pPr algn="ctr">
                        <a:buNone/>
                      </a:pPr>
                      <a:r>
                        <a:rPr lang="en-US" altLang="en-GB" sz="2400">
                          <a:latin typeface="Times New Roman" panose="02020603050405020304" charset="0"/>
                          <a:cs typeface="Times New Roman" panose="02020603050405020304" charset="0"/>
                        </a:rPr>
                        <a:t>Môi Tr</a:t>
                      </a:r>
                      <a:r>
                        <a:rPr lang="en-US" altLang="en-US" sz="2400">
                          <a:latin typeface="Times New Roman" panose="02020603050405020304" charset="0"/>
                          <a:cs typeface="Times New Roman" panose="02020603050405020304" charset="0"/>
                        </a:rPr>
                        <a:t>ư</a:t>
                      </a:r>
                      <a:r>
                        <a:rPr lang="en-US" altLang="en-GB" sz="2400">
                          <a:latin typeface="Times New Roman" panose="02020603050405020304" charset="0"/>
                          <a:cs typeface="Times New Roman" panose="02020603050405020304" charset="0"/>
                        </a:rPr>
                        <a:t>ờng &amp; Công Nghệ</a:t>
                      </a:r>
                      <a:endParaRPr lang="en-US" altLang="en-GB" sz="2400">
                        <a:latin typeface="Times New Roman" panose="02020603050405020304" charset="0"/>
                        <a:cs typeface="Times New Roman" panose="02020603050405020304" charset="0"/>
                      </a:endParaRPr>
                    </a:p>
                  </a:txBody>
                  <a:tcPr anchor="ctr" anchorCtr="0">
                    <a:solidFill>
                      <a:schemeClr val="tx2">
                        <a:lumMod val="40000"/>
                        <a:lumOff val="60000"/>
                      </a:schemeClr>
                    </a:solidFill>
                  </a:tcPr>
                </a:tc>
                <a:tc>
                  <a:txBody>
                    <a:bodyPr/>
                    <a:p>
                      <a:pPr algn="ctr">
                        <a:buNone/>
                      </a:pPr>
                      <a:r>
                        <a:rPr lang="en-US" altLang="en-GB" sz="2400">
                          <a:latin typeface="Times New Roman" panose="02020603050405020304" charset="0"/>
                          <a:cs typeface="Times New Roman" panose="02020603050405020304" charset="0"/>
                        </a:rPr>
                        <a:t>Chức N</a:t>
                      </a:r>
                      <a:r>
                        <a:rPr lang="en-US" altLang="en-US" sz="2400">
                          <a:latin typeface="Times New Roman" panose="02020603050405020304" charset="0"/>
                          <a:cs typeface="Times New Roman" panose="02020603050405020304" charset="0"/>
                        </a:rPr>
                        <a:t>ă</a:t>
                      </a:r>
                      <a:r>
                        <a:rPr lang="en-US" altLang="en-GB" sz="2400">
                          <a:latin typeface="Times New Roman" panose="02020603050405020304" charset="0"/>
                          <a:cs typeface="Times New Roman" panose="02020603050405020304" charset="0"/>
                        </a:rPr>
                        <a:t>ng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ã</a:t>
                      </a:r>
                      <a:r>
                        <a:rPr lang="en-US" altLang="en-GB" sz="2400">
                          <a:latin typeface="Times New Roman" panose="02020603050405020304" charset="0"/>
                          <a:cs typeface="Times New Roman" panose="02020603050405020304" charset="0"/>
                        </a:rPr>
                        <a:t> X</a:t>
                      </a:r>
                      <a:r>
                        <a:rPr lang="en-US" altLang="en-US" sz="2400">
                          <a:latin typeface="Times New Roman" panose="02020603050405020304" charset="0"/>
                          <a:cs typeface="Times New Roman" panose="02020603050405020304" charset="0"/>
                        </a:rPr>
                        <a:t>â</a:t>
                      </a:r>
                      <a:r>
                        <a:rPr lang="en-US" altLang="en-GB" sz="2400">
                          <a:latin typeface="Times New Roman" panose="02020603050405020304" charset="0"/>
                          <a:cs typeface="Times New Roman" panose="02020603050405020304" charset="0"/>
                        </a:rPr>
                        <a:t>y Dựng</a:t>
                      </a:r>
                      <a:endParaRPr lang="en-US" altLang="en-GB" sz="2400">
                        <a:latin typeface="Times New Roman" panose="02020603050405020304" charset="0"/>
                        <a:cs typeface="Times New Roman" panose="02020603050405020304" charset="0"/>
                      </a:endParaRPr>
                    </a:p>
                  </a:txBody>
                  <a:tcPr anchor="ctr" anchorCtr="0">
                    <a:solidFill>
                      <a:schemeClr val="tx2">
                        <a:lumMod val="40000"/>
                        <a:lumOff val="60000"/>
                      </a:schemeClr>
                    </a:solidFill>
                  </a:tcPr>
                </a:tc>
              </a:tr>
              <a:tr h="5382260">
                <a:tc>
                  <a:txBody>
                    <a:bodyPr/>
                    <a:p>
                      <a:pPr>
                        <a:buNone/>
                      </a:pPr>
                      <a:r>
                        <a:rPr lang="en-US" altLang="en-GB" sz="2400">
                          <a:latin typeface="Times New Roman" panose="02020603050405020304" charset="0"/>
                          <a:cs typeface="Times New Roman" panose="02020603050405020304" charset="0"/>
                        </a:rPr>
                        <a:t>Backend: PHP / Node.js / Java</a:t>
                      </a:r>
                      <a:endParaRPr lang="en-US" altLang="en-GB" sz="2400">
                        <a:latin typeface="Times New Roman" panose="02020603050405020304" charset="0"/>
                        <a:cs typeface="Times New Roman" panose="02020603050405020304" charset="0"/>
                      </a:endParaRPr>
                    </a:p>
                    <a:p>
                      <a:pPr>
                        <a:buNone/>
                      </a:pPr>
                      <a:endParaRPr lang="en-US" altLang="en-GB" sz="2400">
                        <a:latin typeface="Times New Roman" panose="02020603050405020304" charset="0"/>
                        <a:cs typeface="Times New Roman" panose="02020603050405020304" charset="0"/>
                      </a:endParaRPr>
                    </a:p>
                    <a:p>
                      <a:pPr>
                        <a:buNone/>
                      </a:pPr>
                      <a:r>
                        <a:rPr lang="en-US" altLang="en-GB" sz="2400">
                          <a:latin typeface="Times New Roman" panose="02020603050405020304" charset="0"/>
                          <a:cs typeface="Times New Roman" panose="02020603050405020304" charset="0"/>
                        </a:rPr>
                        <a:t>Frontend: HTML, CSS, JavaScript</a:t>
                      </a:r>
                      <a:endParaRPr lang="en-US" altLang="en-GB" sz="2400">
                        <a:latin typeface="Times New Roman" panose="02020603050405020304" charset="0"/>
                        <a:cs typeface="Times New Roman" panose="02020603050405020304" charset="0"/>
                      </a:endParaRPr>
                    </a:p>
                    <a:p>
                      <a:pPr>
                        <a:buNone/>
                      </a:pPr>
                      <a:endParaRPr lang="en-US" altLang="en-GB" sz="2400">
                        <a:latin typeface="Times New Roman" panose="02020603050405020304" charset="0"/>
                        <a:cs typeface="Times New Roman" panose="02020603050405020304" charset="0"/>
                      </a:endParaRPr>
                    </a:p>
                    <a:p>
                      <a:pPr>
                        <a:buNone/>
                      </a:pPr>
                      <a:r>
                        <a:rPr lang="en-US" altLang="en-GB" sz="2400">
                          <a:latin typeface="Times New Roman" panose="02020603050405020304" charset="0"/>
                          <a:cs typeface="Times New Roman" panose="02020603050405020304" charset="0"/>
                        </a:rPr>
                        <a:t>C</a:t>
                      </a:r>
                      <a:r>
                        <a:rPr lang="en-US" altLang="en-US" sz="2400">
                          <a:latin typeface="Times New Roman" panose="02020603050405020304" charset="0"/>
                          <a:cs typeface="Times New Roman" panose="02020603050405020304" charset="0"/>
                        </a:rPr>
                        <a:t>ơ</a:t>
                      </a:r>
                      <a:r>
                        <a:rPr lang="en-US" altLang="en-GB" sz="2400">
                          <a:latin typeface="Times New Roman" panose="02020603050405020304" charset="0"/>
                          <a:cs typeface="Times New Roman" panose="02020603050405020304" charset="0"/>
                        </a:rPr>
                        <a:t> sở dữ liệu: MySQL</a:t>
                      </a:r>
                      <a:endParaRPr lang="en-US" altLang="en-GB" sz="2400">
                        <a:latin typeface="Times New Roman" panose="02020603050405020304" charset="0"/>
                        <a:cs typeface="Times New Roman" panose="02020603050405020304" charset="0"/>
                      </a:endParaRPr>
                    </a:p>
                    <a:p>
                      <a:pPr>
                        <a:buNone/>
                      </a:pPr>
                      <a:endParaRPr lang="en-US" altLang="en-GB" sz="2400">
                        <a:latin typeface="Times New Roman" panose="02020603050405020304" charset="0"/>
                        <a:cs typeface="Times New Roman" panose="02020603050405020304" charset="0"/>
                      </a:endParaRPr>
                    </a:p>
                    <a:p>
                      <a:pPr>
                        <a:buNone/>
                      </a:pPr>
                      <a:r>
                        <a:rPr lang="en-US" altLang="en-GB" sz="2400">
                          <a:latin typeface="Times New Roman" panose="02020603050405020304" charset="0"/>
                          <a:cs typeface="Times New Roman" panose="02020603050405020304" charset="0"/>
                        </a:rPr>
                        <a:t>Th</a:t>
                      </a:r>
                      <a:r>
                        <a:rPr lang="en-US" altLang="en-US" sz="2400">
                          <a:latin typeface="Times New Roman" panose="02020603050405020304" charset="0"/>
                          <a:cs typeface="Times New Roman" panose="02020603050405020304" charset="0"/>
                        </a:rPr>
                        <a:t>ư</a:t>
                      </a:r>
                      <a:r>
                        <a:rPr lang="en-US" altLang="en-GB" sz="2400">
                          <a:latin typeface="Times New Roman" panose="02020603050405020304" charset="0"/>
                          <a:cs typeface="Times New Roman" panose="02020603050405020304" charset="0"/>
                        </a:rPr>
                        <a:t> viện: Bootstrap, jQuery</a:t>
                      </a:r>
                      <a:endParaRPr lang="en-US" altLang="en-GB" sz="2400">
                        <a:latin typeface="Times New Roman" panose="02020603050405020304" charset="0"/>
                        <a:cs typeface="Times New Roman" panose="02020603050405020304" charset="0"/>
                      </a:endParaRPr>
                    </a:p>
                    <a:p>
                      <a:pPr>
                        <a:buNone/>
                      </a:pPr>
                      <a:endParaRPr lang="en-US" altLang="en-GB" sz="2400">
                        <a:latin typeface="Times New Roman" panose="02020603050405020304" charset="0"/>
                        <a:cs typeface="Times New Roman" panose="02020603050405020304" charset="0"/>
                      </a:endParaRPr>
                    </a:p>
                    <a:p>
                      <a:pPr>
                        <a:buNone/>
                      </a:pPr>
                      <a:r>
                        <a:rPr lang="en-US" altLang="en-GB" sz="2400">
                          <a:latin typeface="Times New Roman" panose="02020603050405020304" charset="0"/>
                          <a:cs typeface="Times New Roman" panose="02020603050405020304" charset="0"/>
                        </a:rPr>
                        <a:t>Kiến tr</a:t>
                      </a:r>
                      <a:r>
                        <a:rPr lang="en-US" altLang="en-US" sz="2400">
                          <a:latin typeface="Times New Roman" panose="02020603050405020304" charset="0"/>
                          <a:cs typeface="Times New Roman" panose="02020603050405020304" charset="0"/>
                        </a:rPr>
                        <a:t>ú</a:t>
                      </a:r>
                      <a:r>
                        <a:rPr lang="en-US" altLang="en-GB" sz="2400">
                          <a:latin typeface="Times New Roman" panose="02020603050405020304" charset="0"/>
                          <a:cs typeface="Times New Roman" panose="02020603050405020304" charset="0"/>
                        </a:rPr>
                        <a:t>c: MVC</a:t>
                      </a:r>
                      <a:endParaRPr lang="en-US" altLang="en-GB" sz="2400">
                        <a:latin typeface="Times New Roman" panose="02020603050405020304" charset="0"/>
                        <a:cs typeface="Times New Roman" panose="02020603050405020304" charset="0"/>
                      </a:endParaRPr>
                    </a:p>
                    <a:p>
                      <a:pPr>
                        <a:buNone/>
                      </a:pPr>
                      <a:endParaRPr lang="en-US" altLang="en-GB" sz="2400">
                        <a:latin typeface="Times New Roman" panose="02020603050405020304" charset="0"/>
                        <a:cs typeface="Times New Roman" panose="02020603050405020304" charset="0"/>
                      </a:endParaRPr>
                    </a:p>
                    <a:p>
                      <a:pPr>
                        <a:buNone/>
                      </a:pPr>
                      <a:r>
                        <a:rPr lang="en-US" altLang="en-GB" sz="2400">
                          <a:latin typeface="Times New Roman" panose="02020603050405020304" charset="0"/>
                          <a:cs typeface="Times New Roman" panose="02020603050405020304" charset="0"/>
                        </a:rPr>
                        <a:t>Công cụ: VS Code, XAMPP, phpMyAdmin</a:t>
                      </a:r>
                      <a:endParaRPr lang="en-US" altLang="en-GB" sz="2400">
                        <a:latin typeface="Times New Roman" panose="02020603050405020304" charset="0"/>
                        <a:cs typeface="Times New Roman" panose="02020603050405020304" charset="0"/>
                      </a:endParaRPr>
                    </a:p>
                  </a:txBody>
                  <a:tcPr>
                    <a:solidFill>
                      <a:schemeClr val="bg1"/>
                    </a:solidFill>
                  </a:tcPr>
                </a:tc>
                <a:tc>
                  <a:txBody>
                    <a:bodyPr/>
                    <a:p>
                      <a:pPr>
                        <a:lnSpc>
                          <a:spcPct val="150000"/>
                        </a:lnSpc>
                        <a:buNone/>
                      </a:pPr>
                      <a:r>
                        <a:rPr lang="en-US" altLang="en-GB" sz="2400">
                          <a:latin typeface="Times New Roman" panose="02020603050405020304" charset="0"/>
                          <a:cs typeface="Times New Roman" panose="02020603050405020304" charset="0"/>
                        </a:rPr>
                        <a:t>Kh</a:t>
                      </a:r>
                      <a:r>
                        <a:rPr lang="en-US" altLang="en-US" sz="2400">
                          <a:latin typeface="Times New Roman" panose="02020603050405020304" charset="0"/>
                          <a:cs typeface="Times New Roman" panose="02020603050405020304" charset="0"/>
                        </a:rPr>
                        <a:t>á</a:t>
                      </a:r>
                      <a:r>
                        <a:rPr lang="en-US" altLang="en-GB" sz="2400">
                          <a:latin typeface="Times New Roman" panose="02020603050405020304" charset="0"/>
                          <a:cs typeface="Times New Roman" panose="02020603050405020304" charset="0"/>
                        </a:rPr>
                        <a:t>ch hàng: </a:t>
                      </a:r>
                      <a:r>
                        <a:rPr lang="en-US" altLang="en-US" sz="2400">
                          <a:latin typeface="Times New Roman" panose="02020603050405020304" charset="0"/>
                          <a:cs typeface="Times New Roman" panose="02020603050405020304" charset="0"/>
                        </a:rPr>
                        <a:t>Đă</a:t>
                      </a:r>
                      <a:r>
                        <a:rPr lang="en-US" altLang="en-GB" sz="2400">
                          <a:latin typeface="Times New Roman" panose="02020603050405020304" charset="0"/>
                          <a:cs typeface="Times New Roman" panose="02020603050405020304" charset="0"/>
                        </a:rPr>
                        <a:t>ng k</a:t>
                      </a:r>
                      <a:r>
                        <a:rPr lang="en-US" altLang="en-US" sz="2400">
                          <a:latin typeface="Times New Roman" panose="02020603050405020304" charset="0"/>
                          <a:cs typeface="Times New Roman" panose="02020603050405020304" charset="0"/>
                        </a:rPr>
                        <a:t>ý</a:t>
                      </a:r>
                      <a:r>
                        <a:rPr lang="en-US" altLang="en-GB" sz="2400">
                          <a:latin typeface="Times New Roman" panose="02020603050405020304" charset="0"/>
                          <a:cs typeface="Times New Roman" panose="02020603050405020304" charset="0"/>
                        </a:rPr>
                        <a:t>/</a:t>
                      </a:r>
                      <a:r>
                        <a:rPr lang="en-US" altLang="en-US" sz="2400">
                          <a:latin typeface="Times New Roman" panose="02020603050405020304" charset="0"/>
                          <a:cs typeface="Times New Roman" panose="02020603050405020304" charset="0"/>
                        </a:rPr>
                        <a:t>đă</a:t>
                      </a:r>
                      <a:r>
                        <a:rPr lang="en-US" altLang="en-GB" sz="2400">
                          <a:latin typeface="Times New Roman" panose="02020603050405020304" charset="0"/>
                          <a:cs typeface="Times New Roman" panose="02020603050405020304" charset="0"/>
                        </a:rPr>
                        <a:t>ng nhập, xem/t</a:t>
                      </a:r>
                      <a:r>
                        <a:rPr lang="en-US" altLang="en-US" sz="2400">
                          <a:latin typeface="Times New Roman" panose="02020603050405020304" charset="0"/>
                          <a:cs typeface="Times New Roman" panose="02020603050405020304" charset="0"/>
                        </a:rPr>
                        <a:t>ì</a:t>
                      </a:r>
                      <a:r>
                        <a:rPr lang="en-US" altLang="en-GB" sz="2400">
                          <a:latin typeface="Times New Roman" panose="02020603050405020304" charset="0"/>
                          <a:cs typeface="Times New Roman" panose="02020603050405020304" charset="0"/>
                        </a:rPr>
                        <a:t>m kiếm laptop, th</a:t>
                      </a:r>
                      <a:r>
                        <a:rPr lang="en-US" altLang="en-US" sz="2400">
                          <a:latin typeface="Times New Roman" panose="02020603050405020304" charset="0"/>
                          <a:cs typeface="Times New Roman" panose="02020603050405020304" charset="0"/>
                        </a:rPr>
                        <a:t>ê</a:t>
                      </a:r>
                      <a:r>
                        <a:rPr lang="en-US" altLang="en-GB" sz="2400">
                          <a:latin typeface="Times New Roman" panose="02020603050405020304" charset="0"/>
                          <a:cs typeface="Times New Roman" panose="02020603050405020304" charset="0"/>
                        </a:rPr>
                        <a:t>m giỏ hàng, </a:t>
                      </a:r>
                      <a:r>
                        <a:rPr lang="en-US" altLang="en-US" sz="2400">
                          <a:latin typeface="Times New Roman" panose="02020603050405020304" charset="0"/>
                          <a:cs typeface="Times New Roman" panose="02020603050405020304" charset="0"/>
                        </a:rPr>
                        <a:t>đ</a:t>
                      </a:r>
                      <a:r>
                        <a:rPr lang="en-US" altLang="en-GB" sz="2400">
                          <a:latin typeface="Times New Roman" panose="02020603050405020304" charset="0"/>
                          <a:cs typeface="Times New Roman" panose="02020603050405020304" charset="0"/>
                        </a:rPr>
                        <a:t>ặt hàng.</a:t>
                      </a:r>
                      <a:endParaRPr lang="en-US" altLang="en-GB" sz="2400">
                        <a:latin typeface="Times New Roman" panose="02020603050405020304" charset="0"/>
                        <a:cs typeface="Times New Roman" panose="02020603050405020304" charset="0"/>
                      </a:endParaRPr>
                    </a:p>
                    <a:p>
                      <a:pPr>
                        <a:lnSpc>
                          <a:spcPct val="150000"/>
                        </a:lnSpc>
                        <a:buNone/>
                      </a:pPr>
                      <a:endParaRPr lang="en-US" altLang="en-GB" sz="2400">
                        <a:latin typeface="Times New Roman" panose="02020603050405020304" charset="0"/>
                        <a:cs typeface="Times New Roman" panose="02020603050405020304" charset="0"/>
                      </a:endParaRPr>
                    </a:p>
                    <a:p>
                      <a:pPr>
                        <a:lnSpc>
                          <a:spcPct val="150000"/>
                        </a:lnSpc>
                        <a:buNone/>
                      </a:pPr>
                      <a:r>
                        <a:rPr lang="en-US" altLang="en-GB" sz="2400">
                          <a:latin typeface="Times New Roman" panose="02020603050405020304" charset="0"/>
                          <a:cs typeface="Times New Roman" panose="02020603050405020304" charset="0"/>
                        </a:rPr>
                        <a:t>Nh</a:t>
                      </a:r>
                      <a:r>
                        <a:rPr lang="en-US" altLang="en-US" sz="2400">
                          <a:latin typeface="Times New Roman" panose="02020603050405020304" charset="0"/>
                          <a:cs typeface="Times New Roman" panose="02020603050405020304" charset="0"/>
                        </a:rPr>
                        <a:t>â</a:t>
                      </a:r>
                      <a:r>
                        <a:rPr lang="en-US" altLang="en-GB" sz="2400">
                          <a:latin typeface="Times New Roman" panose="02020603050405020304" charset="0"/>
                          <a:cs typeface="Times New Roman" panose="02020603050405020304" charset="0"/>
                        </a:rPr>
                        <a:t>n vi</a:t>
                      </a:r>
                      <a:r>
                        <a:rPr lang="en-US" altLang="en-US" sz="2400">
                          <a:latin typeface="Times New Roman" panose="02020603050405020304" charset="0"/>
                          <a:cs typeface="Times New Roman" panose="02020603050405020304" charset="0"/>
                        </a:rPr>
                        <a:t>ê</a:t>
                      </a:r>
                      <a:r>
                        <a:rPr lang="en-US" altLang="en-GB" sz="2400">
                          <a:latin typeface="Times New Roman" panose="02020603050405020304" charset="0"/>
                          <a:cs typeface="Times New Roman" panose="02020603050405020304" charset="0"/>
                        </a:rPr>
                        <a:t>n: Quản l</a:t>
                      </a:r>
                      <a:r>
                        <a:rPr lang="en-US" altLang="en-US" sz="2400">
                          <a:latin typeface="Times New Roman" panose="02020603050405020304" charset="0"/>
                          <a:cs typeface="Times New Roman" panose="02020603050405020304" charset="0"/>
                        </a:rPr>
                        <a:t>ý</a:t>
                      </a:r>
                      <a:r>
                        <a:rPr lang="en-US" altLang="en-GB" sz="2400">
                          <a:latin typeface="Times New Roman" panose="02020603050405020304" charset="0"/>
                          <a:cs typeface="Times New Roman" panose="02020603050405020304" charset="0"/>
                        </a:rPr>
                        <a:t> sản phẩm (th</a:t>
                      </a:r>
                      <a:r>
                        <a:rPr lang="en-US" altLang="en-US" sz="2400">
                          <a:latin typeface="Times New Roman" panose="02020603050405020304" charset="0"/>
                          <a:cs typeface="Times New Roman" panose="02020603050405020304" charset="0"/>
                        </a:rPr>
                        <a:t>ê</a:t>
                      </a:r>
                      <a:r>
                        <a:rPr lang="en-US" altLang="en-GB" sz="2400">
                          <a:latin typeface="Times New Roman" panose="02020603050405020304" charset="0"/>
                          <a:cs typeface="Times New Roman" panose="02020603050405020304" charset="0"/>
                        </a:rPr>
                        <a:t>m/sửa/x</a:t>
                      </a:r>
                      <a:r>
                        <a:rPr lang="en-US" altLang="en-US" sz="2400">
                          <a:latin typeface="Times New Roman" panose="02020603050405020304" charset="0"/>
                          <a:cs typeface="Times New Roman" panose="02020603050405020304" charset="0"/>
                        </a:rPr>
                        <a:t>ó</a:t>
                      </a:r>
                      <a:r>
                        <a:rPr lang="en-US" altLang="en-GB" sz="2400">
                          <a:latin typeface="Times New Roman" panose="02020603050405020304" charset="0"/>
                          <a:cs typeface="Times New Roman" panose="02020603050405020304" charset="0"/>
                        </a:rPr>
                        <a:t>a), quản l</a:t>
                      </a:r>
                      <a:r>
                        <a:rPr lang="en-US" altLang="en-US" sz="2400">
                          <a:latin typeface="Times New Roman" panose="02020603050405020304" charset="0"/>
                          <a:cs typeface="Times New Roman" panose="02020603050405020304" charset="0"/>
                        </a:rPr>
                        <a:t>ý</a:t>
                      </a:r>
                      <a:r>
                        <a:rPr lang="en-US" altLang="en-GB" sz="2400">
                          <a:latin typeface="Times New Roman" panose="02020603050405020304" charset="0"/>
                          <a:cs typeface="Times New Roman" panose="02020603050405020304" charset="0"/>
                        </a:rPr>
                        <a:t> kho (nhập/xuất/tồn).</a:t>
                      </a:r>
                      <a:endParaRPr lang="en-US" altLang="en-GB" sz="2400">
                        <a:latin typeface="Times New Roman" panose="02020603050405020304" charset="0"/>
                        <a:cs typeface="Times New Roman" panose="02020603050405020304" charset="0"/>
                      </a:endParaRPr>
                    </a:p>
                  </a:txBody>
                  <a:tcPr>
                    <a:solidFill>
                      <a:schemeClr val="bg1"/>
                    </a:solidFill>
                  </a:tcPr>
                </a:tc>
              </a:tr>
            </a:tbl>
          </a:graphicData>
        </a:graphic>
      </p:graphicFrame>
      <p:sp>
        <p:nvSpPr>
          <p:cNvPr id="16" name="Text Box 15"/>
          <p:cNvSpPr txBox="1"/>
          <p:nvPr/>
        </p:nvSpPr>
        <p:spPr>
          <a:xfrm>
            <a:off x="3505200" y="7886700"/>
            <a:ext cx="9469120" cy="1198880"/>
          </a:xfrm>
          <a:prstGeom prst="rect">
            <a:avLst/>
          </a:prstGeom>
          <a:noFill/>
        </p:spPr>
        <p:txBody>
          <a:bodyPr wrap="square" rtlCol="0">
            <a:spAutoFit/>
          </a:bodyPr>
          <a:p>
            <a:pPr>
              <a:lnSpc>
                <a:spcPct val="150000"/>
              </a:lnSpc>
            </a:pPr>
            <a:r>
              <a:rPr lang="en-US" altLang="en-GB" sz="2400" b="1">
                <a:latin typeface="Times New Roman" panose="02020603050405020304" charset="0"/>
                <a:cs typeface="Times New Roman" panose="02020603050405020304" charset="0"/>
              </a:rPr>
              <a:t>Hệ thống mẫu </a:t>
            </a:r>
            <a:r>
              <a:rPr lang="en-US" altLang="en-US" sz="2400" b="1">
                <a:latin typeface="Times New Roman" panose="02020603050405020304" charset="0"/>
                <a:cs typeface="Times New Roman" panose="02020603050405020304" charset="0"/>
              </a:rPr>
              <a:t>đ</a:t>
            </a:r>
            <a:r>
              <a:rPr lang="en-US" altLang="en-US" sz="2400" b="1">
                <a:latin typeface="Times New Roman" panose="02020603050405020304" charset="0"/>
                <a:cs typeface="Times New Roman" panose="02020603050405020304" charset="0"/>
              </a:rPr>
              <a:t>ã</a:t>
            </a:r>
            <a:r>
              <a:rPr lang="en-US" altLang="en-GB" sz="2400" b="1">
                <a:latin typeface="Times New Roman" panose="02020603050405020304" charset="0"/>
                <a:cs typeface="Times New Roman" panose="02020603050405020304" charset="0"/>
              </a:rPr>
              <a:t> </a:t>
            </a:r>
            <a:r>
              <a:rPr lang="en-US" altLang="en-US" sz="2400" b="1">
                <a:latin typeface="Times New Roman" panose="02020603050405020304" charset="0"/>
                <a:cs typeface="Times New Roman" panose="02020603050405020304" charset="0"/>
              </a:rPr>
              <a:t>đ</a:t>
            </a:r>
            <a:r>
              <a:rPr lang="en-US" altLang="en-US" sz="2400" b="1">
                <a:latin typeface="Times New Roman" panose="02020603050405020304" charset="0"/>
                <a:cs typeface="Times New Roman" panose="02020603050405020304" charset="0"/>
              </a:rPr>
              <a:t>á</a:t>
            </a:r>
            <a:r>
              <a:rPr lang="en-US" altLang="en-GB" sz="2400" b="1">
                <a:latin typeface="Times New Roman" panose="02020603050405020304" charset="0"/>
                <a:cs typeface="Times New Roman" panose="02020603050405020304" charset="0"/>
              </a:rPr>
              <a:t>p ứng c</a:t>
            </a:r>
            <a:r>
              <a:rPr lang="en-US" altLang="en-US" sz="2400" b="1">
                <a:latin typeface="Times New Roman" panose="02020603050405020304" charset="0"/>
                <a:cs typeface="Times New Roman" panose="02020603050405020304" charset="0"/>
              </a:rPr>
              <a:t>ơ</a:t>
            </a:r>
            <a:r>
              <a:rPr lang="en-US" altLang="en-GB" sz="2400" b="1">
                <a:latin typeface="Times New Roman" panose="02020603050405020304" charset="0"/>
                <a:cs typeface="Times New Roman" panose="02020603050405020304" charset="0"/>
              </a:rPr>
              <a:t> bản c</a:t>
            </a:r>
            <a:r>
              <a:rPr lang="en-US" altLang="en-US" sz="2400" b="1">
                <a:latin typeface="Times New Roman" panose="02020603050405020304" charset="0"/>
                <a:cs typeface="Times New Roman" panose="02020603050405020304" charset="0"/>
              </a:rPr>
              <a:t>á</a:t>
            </a:r>
            <a:r>
              <a:rPr lang="en-US" altLang="en-GB" sz="2400" b="1">
                <a:latin typeface="Times New Roman" panose="02020603050405020304" charset="0"/>
                <a:cs typeface="Times New Roman" panose="02020603050405020304" charset="0"/>
              </a:rPr>
              <a:t>c y</a:t>
            </a:r>
            <a:r>
              <a:rPr lang="en-US" altLang="en-US" sz="2400" b="1">
                <a:latin typeface="Times New Roman" panose="02020603050405020304" charset="0"/>
                <a:cs typeface="Times New Roman" panose="02020603050405020304" charset="0"/>
              </a:rPr>
              <a:t>ê</a:t>
            </a:r>
            <a:r>
              <a:rPr lang="en-US" altLang="en-GB" sz="2400" b="1">
                <a:latin typeface="Times New Roman" panose="02020603050405020304" charset="0"/>
                <a:cs typeface="Times New Roman" panose="02020603050405020304" charset="0"/>
              </a:rPr>
              <a:t>u cầu của một website b</a:t>
            </a:r>
            <a:r>
              <a:rPr lang="en-US" altLang="en-US" sz="2400" b="1">
                <a:latin typeface="Times New Roman" panose="02020603050405020304" charset="0"/>
                <a:cs typeface="Times New Roman" panose="02020603050405020304" charset="0"/>
              </a:rPr>
              <a:t>á</a:t>
            </a:r>
            <a:r>
              <a:rPr lang="en-US" altLang="en-GB" sz="2400" b="1">
                <a:latin typeface="Times New Roman" panose="02020603050405020304" charset="0"/>
                <a:cs typeface="Times New Roman" panose="02020603050405020304" charset="0"/>
              </a:rPr>
              <a:t>n laptop hiện </a:t>
            </a:r>
            <a:r>
              <a:rPr lang="en-US" altLang="en-US" sz="2400" b="1">
                <a:latin typeface="Times New Roman" panose="02020603050405020304" charset="0"/>
                <a:cs typeface="Times New Roman" panose="02020603050405020304" charset="0"/>
              </a:rPr>
              <a:t>đ</a:t>
            </a:r>
            <a:r>
              <a:rPr lang="en-US" altLang="en-GB" sz="2400" b="1">
                <a:latin typeface="Times New Roman" panose="02020603050405020304" charset="0"/>
                <a:cs typeface="Times New Roman" panose="02020603050405020304" charset="0"/>
              </a:rPr>
              <a:t>ại, là c</a:t>
            </a:r>
            <a:r>
              <a:rPr lang="en-US" altLang="en-US" sz="2400" b="1">
                <a:latin typeface="Times New Roman" panose="02020603050405020304" charset="0"/>
                <a:cs typeface="Times New Roman" panose="02020603050405020304" charset="0"/>
              </a:rPr>
              <a:t>ơ</a:t>
            </a:r>
            <a:r>
              <a:rPr lang="en-US" altLang="en-GB" sz="2400" b="1">
                <a:latin typeface="Times New Roman" panose="02020603050405020304" charset="0"/>
                <a:cs typeface="Times New Roman" panose="02020603050405020304" charset="0"/>
              </a:rPr>
              <a:t> sở </a:t>
            </a:r>
            <a:r>
              <a:rPr lang="en-US" altLang="en-US" sz="2400" b="1">
                <a:latin typeface="Times New Roman" panose="02020603050405020304" charset="0"/>
                <a:cs typeface="Times New Roman" panose="02020603050405020304" charset="0"/>
              </a:rPr>
              <a:t>đ</a:t>
            </a:r>
            <a:r>
              <a:rPr lang="en-US" altLang="en-GB" sz="2400" b="1">
                <a:latin typeface="Times New Roman" panose="02020603050405020304" charset="0"/>
                <a:cs typeface="Times New Roman" panose="02020603050405020304" charset="0"/>
              </a:rPr>
              <a:t>ể ph</a:t>
            </a:r>
            <a:r>
              <a:rPr lang="en-US" altLang="en-US" sz="2400" b="1">
                <a:latin typeface="Times New Roman" panose="02020603050405020304" charset="0"/>
                <a:cs typeface="Times New Roman" panose="02020603050405020304" charset="0"/>
              </a:rPr>
              <a:t>á</a:t>
            </a:r>
            <a:r>
              <a:rPr lang="en-US" altLang="en-GB" sz="2400" b="1">
                <a:latin typeface="Times New Roman" panose="02020603050405020304" charset="0"/>
                <a:cs typeface="Times New Roman" panose="02020603050405020304" charset="0"/>
              </a:rPr>
              <a:t>t triển tiếp.</a:t>
            </a:r>
            <a:endParaRPr lang="en-US" altLang="en-GB" sz="2400" b="1">
              <a:latin typeface="Times New Roman" panose="02020603050405020304" charset="0"/>
              <a:cs typeface="Times New Roman" panose="02020603050405020304" charset="0"/>
            </a:endParaRPr>
          </a:p>
        </p:txBody>
      </p:sp>
      <p:sp>
        <p:nvSpPr>
          <p:cNvPr id="17" name="Notched Right Arrow 16"/>
          <p:cNvSpPr/>
          <p:nvPr/>
        </p:nvSpPr>
        <p:spPr>
          <a:xfrm>
            <a:off x="2667000" y="8191500"/>
            <a:ext cx="533400" cy="381000"/>
          </a:xfrm>
          <a:prstGeom prst="notch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p:nvPr/>
        </p:nvPicPr>
        <p:blipFill>
          <a:blip r:embed="rId1"/>
          <a:stretch>
            <a:fillRect/>
          </a:stretch>
        </p:blipFill>
        <p:spPr>
          <a:xfrm>
            <a:off x="351790" y="302895"/>
            <a:ext cx="17585690" cy="96685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17742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8468336" y="1192731"/>
            <a:ext cx="333375" cy="333375"/>
            <a:chOff x="0" y="0"/>
            <a:chExt cx="87802" cy="87802"/>
          </a:xfrm>
        </p:grpSpPr>
        <p:sp>
          <p:nvSpPr>
            <p:cNvPr id="8" name="Freeform 8"/>
            <p:cNvSpPr/>
            <p:nvPr/>
          </p:nvSpPr>
          <p:spPr>
            <a:xfrm>
              <a:off x="0" y="0"/>
              <a:ext cx="87802" cy="87802"/>
            </a:xfrm>
            <a:custGeom>
              <a:avLst/>
              <a:gdLst/>
              <a:ahLst/>
              <a:cxnLst/>
              <a:rect l="l" t="t" r="r" b="b"/>
              <a:pathLst>
                <a:path w="87802" h="87802">
                  <a:moveTo>
                    <a:pt x="0" y="0"/>
                  </a:moveTo>
                  <a:lnTo>
                    <a:pt x="87802" y="0"/>
                  </a:lnTo>
                  <a:lnTo>
                    <a:pt x="87802" y="87802"/>
                  </a:lnTo>
                  <a:lnTo>
                    <a:pt x="0" y="87802"/>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9" name="TextBox 9"/>
            <p:cNvSpPr txBox="1"/>
            <p:nvPr/>
          </p:nvSpPr>
          <p:spPr>
            <a:xfrm>
              <a:off x="0" y="-57150"/>
              <a:ext cx="87802" cy="144952"/>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10" name="Group 10"/>
          <p:cNvGrpSpPr/>
          <p:nvPr/>
        </p:nvGrpSpPr>
        <p:grpSpPr>
          <a:xfrm rot="0">
            <a:off x="13198508" y="1192731"/>
            <a:ext cx="333375" cy="333375"/>
            <a:chOff x="0" y="0"/>
            <a:chExt cx="87802" cy="87802"/>
          </a:xfrm>
        </p:grpSpPr>
        <p:sp>
          <p:nvSpPr>
            <p:cNvPr id="11" name="Freeform 11"/>
            <p:cNvSpPr/>
            <p:nvPr/>
          </p:nvSpPr>
          <p:spPr>
            <a:xfrm>
              <a:off x="0" y="0"/>
              <a:ext cx="87802" cy="87802"/>
            </a:xfrm>
            <a:custGeom>
              <a:avLst/>
              <a:gdLst/>
              <a:ahLst/>
              <a:cxnLst/>
              <a:rect l="l" t="t" r="r" b="b"/>
              <a:pathLst>
                <a:path w="87802" h="87802">
                  <a:moveTo>
                    <a:pt x="0" y="0"/>
                  </a:moveTo>
                  <a:lnTo>
                    <a:pt x="87802" y="0"/>
                  </a:lnTo>
                  <a:lnTo>
                    <a:pt x="87802" y="87802"/>
                  </a:lnTo>
                  <a:lnTo>
                    <a:pt x="0" y="87802"/>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12" name="TextBox 12"/>
            <p:cNvSpPr txBox="1"/>
            <p:nvPr/>
          </p:nvSpPr>
          <p:spPr>
            <a:xfrm>
              <a:off x="0" y="-57150"/>
              <a:ext cx="87802" cy="144952"/>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13" name="Group 13"/>
          <p:cNvGrpSpPr/>
          <p:nvPr/>
        </p:nvGrpSpPr>
        <p:grpSpPr>
          <a:xfrm rot="0">
            <a:off x="8468336" y="3612297"/>
            <a:ext cx="333375" cy="333375"/>
            <a:chOff x="0" y="0"/>
            <a:chExt cx="87802" cy="87802"/>
          </a:xfrm>
        </p:grpSpPr>
        <p:sp>
          <p:nvSpPr>
            <p:cNvPr id="14" name="Freeform 14"/>
            <p:cNvSpPr/>
            <p:nvPr/>
          </p:nvSpPr>
          <p:spPr>
            <a:xfrm>
              <a:off x="0" y="0"/>
              <a:ext cx="87802" cy="87802"/>
            </a:xfrm>
            <a:custGeom>
              <a:avLst/>
              <a:gdLst/>
              <a:ahLst/>
              <a:cxnLst/>
              <a:rect l="l" t="t" r="r" b="b"/>
              <a:pathLst>
                <a:path w="87802" h="87802">
                  <a:moveTo>
                    <a:pt x="0" y="0"/>
                  </a:moveTo>
                  <a:lnTo>
                    <a:pt x="87802" y="0"/>
                  </a:lnTo>
                  <a:lnTo>
                    <a:pt x="87802" y="87802"/>
                  </a:lnTo>
                  <a:lnTo>
                    <a:pt x="0" y="87802"/>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15" name="TextBox 15"/>
            <p:cNvSpPr txBox="1"/>
            <p:nvPr/>
          </p:nvSpPr>
          <p:spPr>
            <a:xfrm>
              <a:off x="0" y="-57150"/>
              <a:ext cx="87802" cy="144952"/>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16" name="Group 16"/>
          <p:cNvGrpSpPr/>
          <p:nvPr/>
        </p:nvGrpSpPr>
        <p:grpSpPr>
          <a:xfrm rot="0">
            <a:off x="13198508" y="3612297"/>
            <a:ext cx="333375" cy="333375"/>
            <a:chOff x="0" y="0"/>
            <a:chExt cx="87802" cy="87802"/>
          </a:xfrm>
        </p:grpSpPr>
        <p:sp>
          <p:nvSpPr>
            <p:cNvPr id="17" name="Freeform 17"/>
            <p:cNvSpPr/>
            <p:nvPr/>
          </p:nvSpPr>
          <p:spPr>
            <a:xfrm>
              <a:off x="0" y="0"/>
              <a:ext cx="87802" cy="87802"/>
            </a:xfrm>
            <a:custGeom>
              <a:avLst/>
              <a:gdLst/>
              <a:ahLst/>
              <a:cxnLst/>
              <a:rect l="l" t="t" r="r" b="b"/>
              <a:pathLst>
                <a:path w="87802" h="87802">
                  <a:moveTo>
                    <a:pt x="0" y="0"/>
                  </a:moveTo>
                  <a:lnTo>
                    <a:pt x="87802" y="0"/>
                  </a:lnTo>
                  <a:lnTo>
                    <a:pt x="87802" y="87802"/>
                  </a:lnTo>
                  <a:lnTo>
                    <a:pt x="0" y="87802"/>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18" name="TextBox 18"/>
            <p:cNvSpPr txBox="1"/>
            <p:nvPr/>
          </p:nvSpPr>
          <p:spPr>
            <a:xfrm>
              <a:off x="0" y="-57150"/>
              <a:ext cx="87802" cy="144952"/>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19" name="Group 19"/>
          <p:cNvGrpSpPr/>
          <p:nvPr/>
        </p:nvGrpSpPr>
        <p:grpSpPr>
          <a:xfrm rot="0">
            <a:off x="1259303" y="3524696"/>
            <a:ext cx="643045" cy="7154814"/>
            <a:chOff x="0" y="0"/>
            <a:chExt cx="169362" cy="1884396"/>
          </a:xfrm>
        </p:grpSpPr>
        <p:sp>
          <p:nvSpPr>
            <p:cNvPr id="20" name="Freeform 20"/>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21" name="TextBox 21"/>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22" name="TextBox 22"/>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23" name="TextBox 23"/>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K58KTP</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24" name="TextBox 24"/>
          <p:cNvSpPr txBox="1"/>
          <p:nvPr/>
        </p:nvSpPr>
        <p:spPr>
          <a:xfrm>
            <a:off x="-1110727" y="-531114"/>
            <a:ext cx="7273548" cy="4827496"/>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02</a:t>
            </a:r>
            <a:endPar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25" name="TextBox 25"/>
          <p:cNvSpPr txBox="1"/>
          <p:nvPr/>
        </p:nvSpPr>
        <p:spPr>
          <a:xfrm>
            <a:off x="3257464" y="5454988"/>
            <a:ext cx="9737167" cy="2164728"/>
          </a:xfrm>
          <a:prstGeom prst="rect">
            <a:avLst/>
          </a:prstGeom>
        </p:spPr>
        <p:txBody>
          <a:bodyPr lIns="0" tIns="0" rIns="0" bIns="0" rtlCol="0" anchor="t">
            <a:spAutoFit/>
          </a:bodyPr>
          <a:lstStyle/>
          <a:p>
            <a:pPr algn="l">
              <a:lnSpc>
                <a:spcPts val="7990"/>
              </a:lnSpc>
            </a:pPr>
            <a:r>
              <a:rPr lang="en-US" sz="824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MỤC TIÊU CỦA ĐỀ TÀI</a:t>
            </a:r>
            <a:endParaRPr lang="en-US" sz="824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sp>
        <p:nvSpPr>
          <p:cNvPr id="26" name="TextBox 26"/>
          <p:cNvSpPr txBox="1"/>
          <p:nvPr/>
        </p:nvSpPr>
        <p:spPr>
          <a:xfrm>
            <a:off x="8126047" y="1687371"/>
            <a:ext cx="1017953" cy="346330"/>
          </a:xfrm>
          <a:prstGeom prst="rect">
            <a:avLst/>
          </a:prstGeom>
        </p:spPr>
        <p:txBody>
          <a:bodyPr lIns="0" tIns="0" rIns="0" bIns="0" rtlCol="0" anchor="t">
            <a:spAutoFit/>
          </a:bodyPr>
          <a:lstStyle/>
          <a:p>
            <a:pPr algn="ctr">
              <a:lnSpc>
                <a:spcPts val="2330"/>
              </a:lnSpc>
            </a:pPr>
            <a:r>
              <a:rPr lang="en-US" sz="24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01</a:t>
            </a:r>
            <a:endParaRPr lang="en-US" sz="24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sp>
        <p:nvSpPr>
          <p:cNvPr id="27" name="TextBox 27"/>
          <p:cNvSpPr txBox="1"/>
          <p:nvPr/>
        </p:nvSpPr>
        <p:spPr>
          <a:xfrm>
            <a:off x="12856219" y="1687371"/>
            <a:ext cx="1017953" cy="346330"/>
          </a:xfrm>
          <a:prstGeom prst="rect">
            <a:avLst/>
          </a:prstGeom>
        </p:spPr>
        <p:txBody>
          <a:bodyPr lIns="0" tIns="0" rIns="0" bIns="0" rtlCol="0" anchor="t">
            <a:spAutoFit/>
          </a:bodyPr>
          <a:lstStyle/>
          <a:p>
            <a:pPr algn="ctr">
              <a:lnSpc>
                <a:spcPts val="2330"/>
              </a:lnSpc>
            </a:pPr>
            <a:r>
              <a:rPr lang="en-US" sz="24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02</a:t>
            </a:r>
            <a:endParaRPr lang="en-US" sz="24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sp>
        <p:nvSpPr>
          <p:cNvPr id="28" name="TextBox 28"/>
          <p:cNvSpPr txBox="1"/>
          <p:nvPr/>
        </p:nvSpPr>
        <p:spPr>
          <a:xfrm>
            <a:off x="8126047" y="4106937"/>
            <a:ext cx="1017953" cy="346330"/>
          </a:xfrm>
          <a:prstGeom prst="rect">
            <a:avLst/>
          </a:prstGeom>
        </p:spPr>
        <p:txBody>
          <a:bodyPr lIns="0" tIns="0" rIns="0" bIns="0" rtlCol="0" anchor="t">
            <a:spAutoFit/>
          </a:bodyPr>
          <a:lstStyle/>
          <a:p>
            <a:pPr algn="ctr">
              <a:lnSpc>
                <a:spcPts val="2330"/>
              </a:lnSpc>
            </a:pPr>
            <a:r>
              <a:rPr lang="en-US" sz="24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02</a:t>
            </a:r>
            <a:endParaRPr lang="en-US" sz="24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sp>
        <p:nvSpPr>
          <p:cNvPr id="29" name="TextBox 29"/>
          <p:cNvSpPr txBox="1"/>
          <p:nvPr/>
        </p:nvSpPr>
        <p:spPr>
          <a:xfrm>
            <a:off x="12856219" y="4106937"/>
            <a:ext cx="1017953" cy="346330"/>
          </a:xfrm>
          <a:prstGeom prst="rect">
            <a:avLst/>
          </a:prstGeom>
        </p:spPr>
        <p:txBody>
          <a:bodyPr lIns="0" tIns="0" rIns="0" bIns="0" rtlCol="0" anchor="t">
            <a:spAutoFit/>
          </a:bodyPr>
          <a:lstStyle/>
          <a:p>
            <a:pPr algn="ctr">
              <a:lnSpc>
                <a:spcPts val="2330"/>
              </a:lnSpc>
            </a:pPr>
            <a:r>
              <a:rPr lang="en-US" sz="24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04</a:t>
            </a:r>
            <a:endParaRPr lang="en-US" sz="24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sp>
        <p:nvSpPr>
          <p:cNvPr id="30" name="TextBox 30"/>
          <p:cNvSpPr txBox="1"/>
          <p:nvPr/>
        </p:nvSpPr>
        <p:spPr>
          <a:xfrm>
            <a:off x="3257464" y="7660002"/>
            <a:ext cx="9737167" cy="1272539"/>
          </a:xfrm>
          <a:prstGeom prst="rect">
            <a:avLst/>
          </a:prstGeom>
        </p:spPr>
        <p:txBody>
          <a:bodyPr lIns="0" tIns="0" rIns="0" bIns="0" rtlCol="0" anchor="t">
            <a:spAutoFit/>
          </a:bodyPr>
          <a:lstStyle/>
          <a:p>
            <a:pPr algn="l">
              <a:lnSpc>
                <a:spcPts val="3360"/>
              </a:lnSpc>
              <a:spcBef>
                <a:spcPct val="0"/>
              </a:spcBef>
            </a:pPr>
            <a:r>
              <a:rPr lang="en-US" sz="2400" spc="57">
                <a:solidFill>
                  <a:srgbClr val="343434"/>
                </a:solidFill>
                <a:latin typeface="Times New Roman" panose="02020603050405020304" charset="0"/>
                <a:ea typeface="Telegraf" panose="00000500000000000000"/>
                <a:cs typeface="Times New Roman" panose="02020603050405020304" charset="0"/>
                <a:sym typeface="Telegraf" panose="00000500000000000000"/>
              </a:rPr>
              <a:t>XÂY DỰNG HỆ THỐNG PHẦN MỀM BÁN HÀNG LAPTOP NHẰM HỖ TRỢ VIỆC QUẢN LÝ VÀ KINH DOANH MỘT CÁCH HIỆU QUẢ, CHÍNH XÁC VÀ TIỆN LỢI.</a:t>
            </a:r>
            <a:endParaRPr lang="en-US" sz="2400" spc="57">
              <a:solidFill>
                <a:srgbClr val="343434"/>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31" name="TextBox 31"/>
          <p:cNvSpPr txBox="1"/>
          <p:nvPr/>
        </p:nvSpPr>
        <p:spPr>
          <a:xfrm>
            <a:off x="13874172" y="3268317"/>
            <a:ext cx="3023162" cy="1082675"/>
          </a:xfrm>
          <a:prstGeom prst="rect">
            <a:avLst/>
          </a:prstGeom>
        </p:spPr>
        <p:txBody>
          <a:bodyPr lIns="0" tIns="0" rIns="0" bIns="0" rtlCol="0" anchor="t">
            <a:spAutoFit/>
          </a:bodyPr>
          <a:lstStyle/>
          <a:p>
            <a:pPr algn="ctr">
              <a:lnSpc>
                <a:spcPts val="2800"/>
              </a:lnSpc>
              <a:spcBef>
                <a:spcPct val="0"/>
              </a:spcBef>
            </a:pPr>
            <a:r>
              <a:rPr lang="en-US" sz="2000">
                <a:solidFill>
                  <a:srgbClr val="343434"/>
                </a:solidFill>
                <a:latin typeface="Times New Roman" panose="02020603050405020304" charset="0"/>
                <a:ea typeface="Telegraf" panose="00000500000000000000"/>
                <a:cs typeface="Times New Roman" panose="02020603050405020304" charset="0"/>
                <a:sym typeface="Telegraf" panose="00000500000000000000"/>
              </a:rPr>
              <a:t>Kiểm thử và đánh giá hệ thống theo quy trình phát triển phần mềm </a:t>
            </a:r>
            <a:endParaRPr lang="en-US" sz="2000">
              <a:solidFill>
                <a:srgbClr val="343434"/>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32" name="TextBox 32"/>
          <p:cNvSpPr txBox="1"/>
          <p:nvPr/>
        </p:nvSpPr>
        <p:spPr>
          <a:xfrm>
            <a:off x="9144000" y="3268317"/>
            <a:ext cx="3023162" cy="1787525"/>
          </a:xfrm>
          <a:prstGeom prst="rect">
            <a:avLst/>
          </a:prstGeom>
        </p:spPr>
        <p:txBody>
          <a:bodyPr lIns="0" tIns="0" rIns="0" bIns="0" rtlCol="0" anchor="t">
            <a:spAutoFit/>
          </a:bodyPr>
          <a:lstStyle/>
          <a:p>
            <a:pPr algn="ctr">
              <a:lnSpc>
                <a:spcPts val="2800"/>
              </a:lnSpc>
              <a:spcBef>
                <a:spcPct val="0"/>
              </a:spcBef>
            </a:pPr>
            <a:r>
              <a:rPr lang="en-US" sz="2000">
                <a:solidFill>
                  <a:srgbClr val="343434"/>
                </a:solidFill>
                <a:latin typeface="Times New Roman" panose="02020603050405020304" charset="0"/>
                <a:ea typeface="Telegraf" panose="00000500000000000000"/>
                <a:cs typeface="Times New Roman" panose="02020603050405020304" charset="0"/>
                <a:sym typeface="Telegraf" panose="00000500000000000000"/>
              </a:rPr>
              <a:t>Thiết kế hệ thống bán hàng trực tuyến với các chức năng cơ bản kết hợp chức năng chatbot tư vấn khách hàng</a:t>
            </a:r>
            <a:endParaRPr lang="en-US" sz="2000">
              <a:solidFill>
                <a:srgbClr val="343434"/>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33" name="TextBox 33"/>
          <p:cNvSpPr txBox="1"/>
          <p:nvPr/>
        </p:nvSpPr>
        <p:spPr>
          <a:xfrm>
            <a:off x="9144000" y="946669"/>
            <a:ext cx="3023162" cy="1082675"/>
          </a:xfrm>
          <a:prstGeom prst="rect">
            <a:avLst/>
          </a:prstGeom>
        </p:spPr>
        <p:txBody>
          <a:bodyPr lIns="0" tIns="0" rIns="0" bIns="0" rtlCol="0" anchor="t">
            <a:spAutoFit/>
          </a:bodyPr>
          <a:lstStyle/>
          <a:p>
            <a:pPr algn="ctr">
              <a:lnSpc>
                <a:spcPts val="2800"/>
              </a:lnSpc>
              <a:spcBef>
                <a:spcPct val="0"/>
              </a:spcBef>
            </a:pPr>
            <a:r>
              <a:rPr lang="en-US" sz="2000">
                <a:solidFill>
                  <a:srgbClr val="343434"/>
                </a:solidFill>
                <a:latin typeface="Times New Roman" panose="02020603050405020304" charset="0"/>
                <a:ea typeface="Telegraf" panose="00000500000000000000"/>
                <a:cs typeface="Times New Roman" panose="02020603050405020304" charset="0"/>
                <a:sym typeface="Telegraf" panose="00000500000000000000"/>
              </a:rPr>
              <a:t>Phân tích và mô hình hóa nghiệp vụ bán hàng laptop.</a:t>
            </a:r>
            <a:endParaRPr lang="en-US" sz="2000">
              <a:solidFill>
                <a:srgbClr val="343434"/>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34" name="TextBox 34"/>
          <p:cNvSpPr txBox="1"/>
          <p:nvPr/>
        </p:nvSpPr>
        <p:spPr>
          <a:xfrm>
            <a:off x="13874172" y="952500"/>
            <a:ext cx="3023162" cy="1435100"/>
          </a:xfrm>
          <a:prstGeom prst="rect">
            <a:avLst/>
          </a:prstGeom>
        </p:spPr>
        <p:txBody>
          <a:bodyPr lIns="0" tIns="0" rIns="0" bIns="0" rtlCol="0" anchor="t">
            <a:spAutoFit/>
          </a:bodyPr>
          <a:lstStyle/>
          <a:p>
            <a:pPr algn="ctr">
              <a:lnSpc>
                <a:spcPts val="2800"/>
              </a:lnSpc>
              <a:spcBef>
                <a:spcPct val="0"/>
              </a:spcBef>
            </a:pPr>
            <a:r>
              <a:rPr lang="en-US" sz="2000">
                <a:solidFill>
                  <a:srgbClr val="343434"/>
                </a:solidFill>
                <a:latin typeface="Times New Roman" panose="02020603050405020304" charset="0"/>
                <a:ea typeface="Telegraf" panose="00000500000000000000"/>
                <a:cs typeface="Times New Roman" panose="02020603050405020304" charset="0"/>
                <a:sym typeface="Telegraf" panose="00000500000000000000"/>
              </a:rPr>
              <a:t>Xây dựng giao diện web thân thiện, dễ sử dụng cho cả khách hàng và quản trị viên.</a:t>
            </a:r>
            <a:endParaRPr lang="en-US" sz="2000">
              <a:solidFill>
                <a:srgbClr val="343434"/>
              </a:solidFill>
              <a:latin typeface="Times New Roman" panose="02020603050405020304" charset="0"/>
              <a:ea typeface="Telegraf" panose="00000500000000000000"/>
              <a:cs typeface="Times New Roman" panose="02020603050405020304" charset="0"/>
              <a:sym typeface="Telegraf"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17742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0" name="Freeform 10"/>
          <p:cNvSpPr/>
          <p:nvPr/>
        </p:nvSpPr>
        <p:spPr>
          <a:xfrm>
            <a:off x="4761029" y="2416193"/>
            <a:ext cx="10054126" cy="7083906"/>
          </a:xfrm>
          <a:custGeom>
            <a:avLst/>
            <a:gdLst/>
            <a:ahLst/>
            <a:cxnLst/>
            <a:rect l="l" t="t" r="r" b="b"/>
            <a:pathLst>
              <a:path w="10054126" h="7083906">
                <a:moveTo>
                  <a:pt x="0" y="0"/>
                </a:moveTo>
                <a:lnTo>
                  <a:pt x="10054126" y="0"/>
                </a:lnTo>
                <a:lnTo>
                  <a:pt x="10054126" y="7083906"/>
                </a:lnTo>
                <a:lnTo>
                  <a:pt x="0" y="7083906"/>
                </a:lnTo>
                <a:lnTo>
                  <a:pt x="0" y="0"/>
                </a:lnTo>
                <a:close/>
              </a:path>
            </a:pathLst>
          </a:custGeom>
          <a:blipFill>
            <a:blip r:embed="rId3"/>
            <a:stretch>
              <a:fillRect/>
            </a:stretch>
          </a:blipFill>
        </p:spPr>
      </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827496"/>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03</a:t>
            </a:r>
            <a:endPar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7609291" y="1321998"/>
            <a:ext cx="8182423" cy="749798"/>
          </a:xfrm>
          <a:prstGeom prst="rect">
            <a:avLst/>
          </a:prstGeom>
        </p:spPr>
        <p:txBody>
          <a:bodyPr lIns="0" tIns="0" rIns="0" bIns="0" rtlCol="0" anchor="t">
            <a:spAutoFit/>
          </a:bodyPr>
          <a:lstStyle/>
          <a:p>
            <a:pPr algn="l">
              <a:lnSpc>
                <a:spcPts val="5140"/>
              </a:lnSpc>
            </a:pPr>
            <a:r>
              <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YÊU CẦU HỆ THỐNG</a:t>
            </a:r>
            <a:endPar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17742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0" name="Freeform 10"/>
          <p:cNvSpPr/>
          <p:nvPr/>
        </p:nvSpPr>
        <p:spPr>
          <a:xfrm>
            <a:off x="5103461" y="2314544"/>
            <a:ext cx="9369262" cy="7287204"/>
          </a:xfrm>
          <a:custGeom>
            <a:avLst/>
            <a:gdLst/>
            <a:ahLst/>
            <a:cxnLst/>
            <a:rect l="l" t="t" r="r" b="b"/>
            <a:pathLst>
              <a:path w="9369262" h="7287204">
                <a:moveTo>
                  <a:pt x="0" y="0"/>
                </a:moveTo>
                <a:lnTo>
                  <a:pt x="9369262" y="0"/>
                </a:lnTo>
                <a:lnTo>
                  <a:pt x="9369262" y="7287204"/>
                </a:lnTo>
                <a:lnTo>
                  <a:pt x="0" y="7287204"/>
                </a:lnTo>
                <a:lnTo>
                  <a:pt x="0" y="0"/>
                </a:lnTo>
                <a:close/>
              </a:path>
            </a:pathLst>
          </a:custGeom>
          <a:blipFill>
            <a:blip r:embed="rId3"/>
            <a:stretch>
              <a:fillRect/>
            </a:stretch>
          </a:blipFill>
        </p:spPr>
      </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827496"/>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03</a:t>
            </a:r>
            <a:endPar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7609291" y="1321998"/>
            <a:ext cx="8182423" cy="749798"/>
          </a:xfrm>
          <a:prstGeom prst="rect">
            <a:avLst/>
          </a:prstGeom>
        </p:spPr>
        <p:txBody>
          <a:bodyPr lIns="0" tIns="0" rIns="0" bIns="0" rtlCol="0" anchor="t">
            <a:spAutoFit/>
          </a:bodyPr>
          <a:lstStyle/>
          <a:p>
            <a:pPr algn="l">
              <a:lnSpc>
                <a:spcPts val="5140"/>
              </a:lnSpc>
            </a:pPr>
            <a:r>
              <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YÊU CẦU HỆ THỐNG</a:t>
            </a:r>
            <a:endPar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467361" y="-2757747"/>
            <a:ext cx="12701350" cy="5382197"/>
          </a:xfrm>
          <a:custGeom>
            <a:avLst/>
            <a:gdLst/>
            <a:ahLst/>
            <a:cxnLst/>
            <a:rect l="l" t="t" r="r" b="b"/>
            <a:pathLst>
              <a:path w="12701350" h="5382197">
                <a:moveTo>
                  <a:pt x="0" y="0"/>
                </a:moveTo>
                <a:lnTo>
                  <a:pt x="12701349" y="0"/>
                </a:lnTo>
                <a:lnTo>
                  <a:pt x="12701349" y="5382197"/>
                </a:lnTo>
                <a:lnTo>
                  <a:pt x="0" y="5382197"/>
                </a:lnTo>
                <a:lnTo>
                  <a:pt x="0" y="0"/>
                </a:lnTo>
                <a:close/>
              </a:path>
            </a:pathLst>
          </a:custGeom>
          <a:blipFill>
            <a:blip r:embed="rId1"/>
            <a:stretch>
              <a:fillRect/>
            </a:stretch>
          </a:blipFill>
        </p:spPr>
      </p:sp>
      <p:sp>
        <p:nvSpPr>
          <p:cNvPr id="3" name="Freeform 3"/>
          <p:cNvSpPr/>
          <p:nvPr/>
        </p:nvSpPr>
        <p:spPr>
          <a:xfrm>
            <a:off x="10986204" y="6250419"/>
            <a:ext cx="11514218" cy="8506128"/>
          </a:xfrm>
          <a:custGeom>
            <a:avLst/>
            <a:gdLst/>
            <a:ahLst/>
            <a:cxnLst/>
            <a:rect l="l" t="t" r="r" b="b"/>
            <a:pathLst>
              <a:path w="11514218" h="8506128">
                <a:moveTo>
                  <a:pt x="0" y="0"/>
                </a:moveTo>
                <a:lnTo>
                  <a:pt x="11514218" y="0"/>
                </a:lnTo>
                <a:lnTo>
                  <a:pt x="11514218" y="8506128"/>
                </a:lnTo>
                <a:lnTo>
                  <a:pt x="0" y="8506128"/>
                </a:lnTo>
                <a:lnTo>
                  <a:pt x="0" y="0"/>
                </a:lnTo>
                <a:close/>
              </a:path>
            </a:pathLst>
          </a:custGeom>
          <a:blipFill>
            <a:blip r:embed="rId2"/>
            <a:stretch>
              <a:fillRect/>
            </a:stretch>
          </a:blipFill>
        </p:spPr>
      </p:sp>
      <p:grpSp>
        <p:nvGrpSpPr>
          <p:cNvPr id="4" name="Group 4"/>
          <p:cNvGrpSpPr/>
          <p:nvPr/>
        </p:nvGrpSpPr>
        <p:grpSpPr>
          <a:xfrm rot="0">
            <a:off x="17259300" y="-392510"/>
            <a:ext cx="1437565" cy="11072020"/>
            <a:chOff x="0" y="0"/>
            <a:chExt cx="378618" cy="2916088"/>
          </a:xfrm>
        </p:grpSpPr>
        <p:sp>
          <p:nvSpPr>
            <p:cNvPr id="5" name="Freeform 5"/>
            <p:cNvSpPr/>
            <p:nvPr/>
          </p:nvSpPr>
          <p:spPr>
            <a:xfrm>
              <a:off x="0" y="0"/>
              <a:ext cx="378618" cy="2916088"/>
            </a:xfrm>
            <a:custGeom>
              <a:avLst/>
              <a:gdLst/>
              <a:ahLst/>
              <a:cxnLst/>
              <a:rect l="l" t="t" r="r" b="b"/>
              <a:pathLst>
                <a:path w="378618" h="2916088">
                  <a:moveTo>
                    <a:pt x="0" y="0"/>
                  </a:moveTo>
                  <a:lnTo>
                    <a:pt x="378618" y="0"/>
                  </a:lnTo>
                  <a:lnTo>
                    <a:pt x="378618"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378618"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7" name="TextBox 7"/>
          <p:cNvSpPr txBox="1"/>
          <p:nvPr/>
        </p:nvSpPr>
        <p:spPr>
          <a:xfrm>
            <a:off x="8021110" y="782737"/>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164B82"/>
                </a:solidFill>
                <a:latin typeface="Times New Roman" panose="02020603050405020304" charset="0"/>
                <a:ea typeface="Telegraf Extra-Light" panose="00000300000000000000"/>
                <a:cs typeface="Times New Roman" panose="02020603050405020304" charset="0"/>
                <a:sym typeface="Telegraf Extra-Light" panose="00000300000000000000"/>
              </a:rPr>
              <a:t>Lớp K58KTP</a:t>
            </a:r>
            <a:endParaRPr lang="en-US" sz="1900" spc="95">
              <a:solidFill>
                <a:srgbClr val="164B82"/>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8" name="TextBox 8"/>
          <p:cNvSpPr txBox="1"/>
          <p:nvPr/>
        </p:nvSpPr>
        <p:spPr>
          <a:xfrm>
            <a:off x="13305333" y="782737"/>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164B82"/>
                </a:solidFill>
                <a:latin typeface="Times New Roman" panose="02020603050405020304" charset="0"/>
                <a:ea typeface="Telegraf" panose="00000500000000000000"/>
                <a:cs typeface="Times New Roman" panose="02020603050405020304" charset="0"/>
                <a:sym typeface="Telegraf" panose="00000500000000000000"/>
              </a:rPr>
              <a:t>2025</a:t>
            </a:r>
            <a:endParaRPr lang="en-US" sz="1900" spc="95">
              <a:solidFill>
                <a:srgbClr val="164B82"/>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9" name="TextBox 9"/>
          <p:cNvSpPr txBox="1"/>
          <p:nvPr/>
        </p:nvSpPr>
        <p:spPr>
          <a:xfrm>
            <a:off x="11045641" y="782737"/>
            <a:ext cx="1819999" cy="351790"/>
          </a:xfrm>
          <a:prstGeom prst="rect">
            <a:avLst/>
          </a:prstGeom>
        </p:spPr>
        <p:txBody>
          <a:bodyPr lIns="0" tIns="0" rIns="0" bIns="0" rtlCol="0" anchor="t">
            <a:spAutoFit/>
          </a:bodyPr>
          <a:lstStyle/>
          <a:p>
            <a:pPr algn="ctr">
              <a:lnSpc>
                <a:spcPts val="2660"/>
              </a:lnSpc>
              <a:spcBef>
                <a:spcPct val="0"/>
              </a:spcBef>
            </a:pPr>
            <a:r>
              <a:rPr lang="en-US" sz="1900" spc="95">
                <a:solidFill>
                  <a:srgbClr val="164B82"/>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164B82"/>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grpSp>
        <p:nvGrpSpPr>
          <p:cNvPr id="10" name="Group 10"/>
          <p:cNvGrpSpPr/>
          <p:nvPr/>
        </p:nvGrpSpPr>
        <p:grpSpPr>
          <a:xfrm rot="5400000">
            <a:off x="11200519" y="-3706867"/>
            <a:ext cx="643045" cy="9407130"/>
            <a:chOff x="0" y="0"/>
            <a:chExt cx="169362" cy="2477598"/>
          </a:xfrm>
        </p:grpSpPr>
        <p:sp>
          <p:nvSpPr>
            <p:cNvPr id="11" name="Freeform 11"/>
            <p:cNvSpPr/>
            <p:nvPr/>
          </p:nvSpPr>
          <p:spPr>
            <a:xfrm>
              <a:off x="0" y="0"/>
              <a:ext cx="169362" cy="2477598"/>
            </a:xfrm>
            <a:custGeom>
              <a:avLst/>
              <a:gdLst/>
              <a:ahLst/>
              <a:cxnLst/>
              <a:rect l="l" t="t" r="r" b="b"/>
              <a:pathLst>
                <a:path w="169362" h="2477598">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id="12" name="TextBox 12"/>
            <p:cNvSpPr txBox="1"/>
            <p:nvPr/>
          </p:nvSpPr>
          <p:spPr>
            <a:xfrm>
              <a:off x="0" y="-57150"/>
              <a:ext cx="169362" cy="253474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3" name="Freeform 13"/>
          <p:cNvSpPr/>
          <p:nvPr/>
        </p:nvSpPr>
        <p:spPr>
          <a:xfrm>
            <a:off x="2515786" y="3611880"/>
            <a:ext cx="13256428" cy="5451706"/>
          </a:xfrm>
          <a:custGeom>
            <a:avLst/>
            <a:gdLst/>
            <a:ahLst/>
            <a:cxnLst/>
            <a:rect l="l" t="t" r="r" b="b"/>
            <a:pathLst>
              <a:path w="13256428" h="5451706">
                <a:moveTo>
                  <a:pt x="0" y="0"/>
                </a:moveTo>
                <a:lnTo>
                  <a:pt x="13256428" y="0"/>
                </a:lnTo>
                <a:lnTo>
                  <a:pt x="13256428" y="5451706"/>
                </a:lnTo>
                <a:lnTo>
                  <a:pt x="0" y="5451706"/>
                </a:lnTo>
                <a:lnTo>
                  <a:pt x="0" y="0"/>
                </a:lnTo>
                <a:close/>
              </a:path>
            </a:pathLst>
          </a:custGeom>
          <a:blipFill>
            <a:blip r:embed="rId3"/>
            <a:stretch>
              <a:fillRect/>
            </a:stretch>
          </a:blipFill>
        </p:spPr>
      </p:sp>
      <p:sp>
        <p:nvSpPr>
          <p:cNvPr id="14" name="TextBox 14"/>
          <p:cNvSpPr txBox="1"/>
          <p:nvPr/>
        </p:nvSpPr>
        <p:spPr>
          <a:xfrm>
            <a:off x="-629776" y="-116285"/>
            <a:ext cx="4777958" cy="3176495"/>
          </a:xfrm>
          <a:prstGeom prst="rect">
            <a:avLst/>
          </a:prstGeom>
        </p:spPr>
        <p:txBody>
          <a:bodyPr lIns="0" tIns="0" rIns="0" bIns="0" rtlCol="0" anchor="t">
            <a:spAutoFit/>
          </a:bodyPr>
          <a:lstStyle/>
          <a:p>
            <a:pPr algn="ctr">
              <a:lnSpc>
                <a:spcPts val="21985"/>
              </a:lnSpc>
            </a:pPr>
            <a:r>
              <a:rPr lang="en-US" sz="22665" spc="-1813">
                <a:solidFill>
                  <a:srgbClr val="F2F7FA"/>
                </a:solidFill>
                <a:latin typeface="Times New Roman" panose="02020603050405020304" charset="0"/>
                <a:ea typeface="Telegraf" panose="00000500000000000000"/>
                <a:cs typeface="Times New Roman" panose="02020603050405020304" charset="0"/>
                <a:sym typeface="Telegraf" panose="00000500000000000000"/>
              </a:rPr>
              <a:t>04</a:t>
            </a:r>
            <a:endParaRPr lang="en-US" sz="22665" spc="-1813">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5" name="TextBox 15"/>
          <p:cNvSpPr txBox="1"/>
          <p:nvPr/>
        </p:nvSpPr>
        <p:spPr>
          <a:xfrm>
            <a:off x="4927250" y="1688584"/>
            <a:ext cx="8433499" cy="1618496"/>
          </a:xfrm>
          <a:prstGeom prst="rect">
            <a:avLst/>
          </a:prstGeom>
        </p:spPr>
        <p:txBody>
          <a:bodyPr lIns="0" tIns="0" rIns="0" bIns="0" rtlCol="0" anchor="t">
            <a:spAutoFit/>
          </a:bodyPr>
          <a:lstStyle/>
          <a:p>
            <a:pPr algn="ctr">
              <a:lnSpc>
                <a:spcPts val="5985"/>
              </a:lnSpc>
            </a:pPr>
            <a:r>
              <a:rPr lang="en-US" sz="617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THÔNG TIN VÀO/RA CỦA HỆ THỐNG</a:t>
            </a:r>
            <a:endParaRPr lang="en-US" sz="617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17742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827496"/>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05</a:t>
            </a:r>
            <a:endPar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7609291" y="1243420"/>
            <a:ext cx="8182423" cy="1401919"/>
          </a:xfrm>
          <a:prstGeom prst="rect">
            <a:avLst/>
          </a:prstGeom>
        </p:spPr>
        <p:txBody>
          <a:bodyPr lIns="0" tIns="0" rIns="0" bIns="0" rtlCol="0" anchor="t">
            <a:spAutoFit/>
          </a:bodyPr>
          <a:lstStyle/>
          <a:p>
            <a:pPr algn="l">
              <a:lnSpc>
                <a:spcPts val="5140"/>
              </a:lnSpc>
            </a:pPr>
            <a:r>
              <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CÁC TÁC NHÂN TÁC ĐỘNG ĐẾN HỆ THỐNG</a:t>
            </a:r>
            <a:endPar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0" name="Picture 9"/>
          <p:cNvPicPr>
            <a:picLocks noChangeAspect="1"/>
          </p:cNvPicPr>
          <p:nvPr/>
        </p:nvPicPr>
        <p:blipFill>
          <a:blip r:embed="rId3"/>
          <a:stretch>
            <a:fillRect/>
          </a:stretch>
        </p:blipFill>
        <p:spPr>
          <a:xfrm>
            <a:off x="5334000" y="3771900"/>
            <a:ext cx="9678670" cy="32162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17742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827496"/>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05</a:t>
            </a:r>
            <a:endPar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7609291" y="1243420"/>
            <a:ext cx="8182423" cy="1401919"/>
          </a:xfrm>
          <a:prstGeom prst="rect">
            <a:avLst/>
          </a:prstGeom>
        </p:spPr>
        <p:txBody>
          <a:bodyPr lIns="0" tIns="0" rIns="0" bIns="0" rtlCol="0" anchor="t">
            <a:spAutoFit/>
          </a:bodyPr>
          <a:lstStyle/>
          <a:p>
            <a:pPr algn="l">
              <a:lnSpc>
                <a:spcPts val="5140"/>
              </a:lnSpc>
            </a:pPr>
            <a:r>
              <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CÁC TÁC NHÂN TÁC ĐỘNG ĐẾN HỆ THỐNG</a:t>
            </a:r>
            <a:endParaRPr 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0" name="Picture 9"/>
          <p:cNvPicPr>
            <a:picLocks noChangeAspect="1"/>
          </p:cNvPicPr>
          <p:nvPr/>
        </p:nvPicPr>
        <p:blipFill>
          <a:blip r:embed="rId3"/>
          <a:stretch>
            <a:fillRect/>
          </a:stretch>
        </p:blipFill>
        <p:spPr>
          <a:xfrm>
            <a:off x="4572000" y="3524885"/>
            <a:ext cx="11424920" cy="51352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17742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1"/>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2"/>
            <a:stretch>
              <a:fillRect/>
            </a:stretch>
          </a:blipFill>
        </p:spPr>
      </p:sp>
      <p:grpSp>
        <p:nvGrpSpPr>
          <p:cNvPr id="4" name="Group 4"/>
          <p:cNvGrpSpPr/>
          <p:nvPr/>
        </p:nvGrpSpPr>
        <p:grpSpPr>
          <a:xfrm rot="0">
            <a:off x="0" y="-392510"/>
            <a:ext cx="2222584" cy="11072020"/>
            <a:chOff x="0" y="0"/>
            <a:chExt cx="585372" cy="2916088"/>
          </a:xfrm>
        </p:grpSpPr>
        <p:sp>
          <p:nvSpPr>
            <p:cNvPr id="5" name="Freeform 5"/>
            <p:cNvSpPr/>
            <p:nvPr/>
          </p:nvSpPr>
          <p:spPr>
            <a:xfrm>
              <a:off x="0" y="0"/>
              <a:ext cx="585372" cy="2916088"/>
            </a:xfrm>
            <a:custGeom>
              <a:avLst/>
              <a:gdLst/>
              <a:ahLst/>
              <a:cxnLst/>
              <a:rect l="l" t="t" r="r" b="b"/>
              <a:pathLst>
                <a:path w="585372" h="2916088">
                  <a:moveTo>
                    <a:pt x="0" y="0"/>
                  </a:moveTo>
                  <a:lnTo>
                    <a:pt x="585372" y="0"/>
                  </a:lnTo>
                  <a:lnTo>
                    <a:pt x="585372"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585372" cy="2973238"/>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1259303" y="3524696"/>
            <a:ext cx="643045" cy="7154814"/>
            <a:chOff x="0" y="0"/>
            <a:chExt cx="169362" cy="1884396"/>
          </a:xfrm>
        </p:grpSpPr>
        <p:sp>
          <p:nvSpPr>
            <p:cNvPr id="8" name="Freeform 8"/>
            <p:cNvSpPr/>
            <p:nvPr/>
          </p:nvSpPr>
          <p:spPr>
            <a:xfrm>
              <a:off x="0" y="0"/>
              <a:ext cx="169362" cy="1884395"/>
            </a:xfrm>
            <a:custGeom>
              <a:avLst/>
              <a:gdLst/>
              <a:ahLst/>
              <a:cxnLst/>
              <a:rect l="l" t="t" r="r" b="b"/>
              <a:pathLst>
                <a:path w="169362" h="1884395">
                  <a:moveTo>
                    <a:pt x="84681" y="0"/>
                  </a:moveTo>
                  <a:lnTo>
                    <a:pt x="84681" y="0"/>
                  </a:lnTo>
                  <a:cubicBezTo>
                    <a:pt x="107140" y="0"/>
                    <a:pt x="128678" y="8922"/>
                    <a:pt x="144559" y="24802"/>
                  </a:cubicBezTo>
                  <a:cubicBezTo>
                    <a:pt x="160440" y="40683"/>
                    <a:pt x="169362" y="62222"/>
                    <a:pt x="169362" y="84681"/>
                  </a:cubicBezTo>
                  <a:lnTo>
                    <a:pt x="169362" y="1799715"/>
                  </a:lnTo>
                  <a:cubicBezTo>
                    <a:pt x="169362" y="1846483"/>
                    <a:pt x="131449" y="1884395"/>
                    <a:pt x="84681" y="1884395"/>
                  </a:cubicBezTo>
                  <a:lnTo>
                    <a:pt x="84681" y="1884395"/>
                  </a:lnTo>
                  <a:cubicBezTo>
                    <a:pt x="62222" y="1884395"/>
                    <a:pt x="40683" y="1875474"/>
                    <a:pt x="24802" y="1859593"/>
                  </a:cubicBezTo>
                  <a:cubicBezTo>
                    <a:pt x="8922" y="1843712"/>
                    <a:pt x="0" y="1822173"/>
                    <a:pt x="0" y="1799715"/>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9" name="TextBox 9"/>
            <p:cNvSpPr txBox="1"/>
            <p:nvPr/>
          </p:nvSpPr>
          <p:spPr>
            <a:xfrm>
              <a:off x="0" y="-57150"/>
              <a:ext cx="169362" cy="1941546"/>
            </a:xfrm>
            <a:prstGeom prst="rect">
              <a:avLst/>
            </a:prstGeom>
          </p:spPr>
          <p:txBody>
            <a:bodyPr lIns="50800" tIns="50800" rIns="50800" bIns="50800" rtlCol="0" anchor="ctr"/>
            <a:lstStyle/>
            <a:p>
              <a:pPr algn="ctr">
                <a:lnSpc>
                  <a:spcPts val="3640"/>
                </a:lnSpc>
              </a:pPr>
              <a:endParaRPr>
                <a:latin typeface="Times New Roman" panose="02020603050405020304" charset="0"/>
                <a:cs typeface="Times New Roman" panose="02020603050405020304" charset="0"/>
              </a:endParaRPr>
            </a:p>
          </p:txBody>
        </p:sp>
      </p:grpSp>
      <p:sp>
        <p:nvSpPr>
          <p:cNvPr id="11" name="TextBox 11"/>
          <p:cNvSpPr txBox="1"/>
          <p:nvPr/>
        </p:nvSpPr>
        <p:spPr>
          <a:xfrm rot="-5400000">
            <a:off x="301014" y="7560306"/>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rPr>
              <a:t>Bài tập lớn</a:t>
            </a:r>
            <a:endParaRPr lang="en-US" sz="1900" spc="95">
              <a:solidFill>
                <a:srgbClr val="F2F7FA"/>
              </a:solidFill>
              <a:latin typeface="Times New Roman" panose="02020603050405020304" charset="0"/>
              <a:ea typeface="Telegraf Extra-Light" panose="00000300000000000000"/>
              <a:cs typeface="Times New Roman" panose="02020603050405020304" charset="0"/>
              <a:sym typeface="Telegraf Extra-Light" panose="00000300000000000000"/>
            </a:endParaRPr>
          </a:p>
        </p:txBody>
      </p:sp>
      <p:sp>
        <p:nvSpPr>
          <p:cNvPr id="12" name="TextBox 12"/>
          <p:cNvSpPr txBox="1"/>
          <p:nvPr/>
        </p:nvSpPr>
        <p:spPr>
          <a:xfrm rot="-5400000">
            <a:off x="637488" y="4872252"/>
            <a:ext cx="1819999"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rPr>
              <a:t>CNPM</a:t>
            </a:r>
            <a:endParaRPr lang="en-US" sz="1900" spc="95">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3" name="TextBox 13"/>
          <p:cNvSpPr txBox="1"/>
          <p:nvPr/>
        </p:nvSpPr>
        <p:spPr>
          <a:xfrm>
            <a:off x="-1110727" y="-531114"/>
            <a:ext cx="7273548" cy="4291965"/>
          </a:xfrm>
          <a:prstGeom prst="rect">
            <a:avLst/>
          </a:prstGeom>
        </p:spPr>
        <p:txBody>
          <a:bodyPr lIns="0" tIns="0" rIns="0" bIns="0" rtlCol="0" anchor="t">
            <a:spAutoFit/>
          </a:bodyPr>
          <a:lstStyle/>
          <a:p>
            <a:pPr algn="ctr">
              <a:lnSpc>
                <a:spcPts val="33470"/>
              </a:lnSpc>
            </a:pPr>
            <a:r>
              <a:rPr 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0</a:t>
            </a:r>
            <a:r>
              <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rPr>
              <a:t>6</a:t>
            </a:r>
            <a:endParaRPr lang="vi-VN" altLang="en-US" sz="34505" spc="-2760">
              <a:solidFill>
                <a:srgbClr val="F2F7FA"/>
              </a:solidFill>
              <a:latin typeface="Times New Roman" panose="02020603050405020304" charset="0"/>
              <a:ea typeface="Telegraf" panose="00000500000000000000"/>
              <a:cs typeface="Times New Roman" panose="02020603050405020304" charset="0"/>
              <a:sym typeface="Telegraf" panose="00000500000000000000"/>
            </a:endParaRPr>
          </a:p>
        </p:txBody>
      </p:sp>
      <p:sp>
        <p:nvSpPr>
          <p:cNvPr id="14" name="TextBox 14"/>
          <p:cNvSpPr txBox="1"/>
          <p:nvPr/>
        </p:nvSpPr>
        <p:spPr>
          <a:xfrm>
            <a:off x="2286000" y="4457700"/>
            <a:ext cx="4064000" cy="1318260"/>
          </a:xfrm>
          <a:prstGeom prst="rect">
            <a:avLst/>
          </a:prstGeom>
        </p:spPr>
        <p:txBody>
          <a:bodyPr wrap="square" lIns="0" tIns="0" rIns="0" bIns="0" rtlCol="0" anchor="t">
            <a:spAutoFit/>
          </a:bodyPr>
          <a:lstStyle/>
          <a:p>
            <a:pPr algn="l">
              <a:lnSpc>
                <a:spcPts val="5140"/>
              </a:lnSpc>
            </a:pP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BIỂU ĐỒ USE-</a:t>
            </a:r>
            <a:r>
              <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rPr>
              <a:t>CASE</a:t>
            </a:r>
            <a:endParaRPr lang="vi-VN" altLang="en-US" sz="5300" b="1">
              <a:solidFill>
                <a:srgbClr val="343434"/>
              </a:solidFill>
              <a:latin typeface="Times New Roman" panose="02020603050405020304" charset="0"/>
              <a:ea typeface="Telegraf Bold" panose="00000800000000000000"/>
              <a:cs typeface="Times New Roman" panose="02020603050405020304" charset="0"/>
              <a:sym typeface="Telegraf Bold" panose="00000800000000000000"/>
            </a:endParaRPr>
          </a:p>
        </p:txBody>
      </p:sp>
      <p:pic>
        <p:nvPicPr>
          <p:cNvPr id="15" name="Picture 14"/>
          <p:cNvPicPr>
            <a:picLocks noChangeAspect="1"/>
          </p:cNvPicPr>
          <p:nvPr/>
        </p:nvPicPr>
        <p:blipFill>
          <a:blip r:embed="rId3"/>
          <a:stretch>
            <a:fillRect/>
          </a:stretch>
        </p:blipFill>
        <p:spPr>
          <a:xfrm>
            <a:off x="6248400" y="495300"/>
            <a:ext cx="9417685" cy="9392285"/>
          </a:xfrm>
          <a:prstGeom prst="rect">
            <a:avLst/>
          </a:prstGeom>
        </p:spPr>
      </p:pic>
    </p:spTree>
  </p:cSld>
  <p:clrMapOvr>
    <a:masterClrMapping/>
  </p:clrMapOvr>
</p:sld>
</file>

<file path=ppt/tags/tag1.xml><?xml version="1.0" encoding="utf-8"?>
<p:tagLst xmlns:p="http://schemas.openxmlformats.org/presentationml/2006/main">
  <p:tag name="TABLE_ENDDRAG_ORIGIN_RECT" val="929*477"/>
  <p:tag name="TABLE_ENDDRAG_RECT" val="468*101*929*47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2682</Words>
  <Application>WPS Presentation</Application>
  <PresentationFormat>On-screen Show (4:3)</PresentationFormat>
  <Paragraphs>286</Paragraphs>
  <Slides>28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Arial</vt:lpstr>
      <vt:lpstr>SimSun</vt:lpstr>
      <vt:lpstr>Wingdings</vt:lpstr>
      <vt:lpstr>Times New Roman</vt:lpstr>
      <vt:lpstr>Telegraf</vt:lpstr>
      <vt:lpstr>Segoe Print</vt:lpstr>
      <vt:lpstr>Telegraf Bold</vt:lpstr>
      <vt:lpstr>Telegraf Extra-Light</vt:lpstr>
      <vt:lpstr>TT Hoves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công NGHỆ phần mềm</dc:title>
  <dc:creator/>
  <cp:lastModifiedBy>Nguyễn Thị Nga</cp:lastModifiedBy>
  <cp:revision>17</cp:revision>
  <dcterms:created xsi:type="dcterms:W3CDTF">2006-08-16T00:00:00Z</dcterms:created>
  <dcterms:modified xsi:type="dcterms:W3CDTF">2025-11-27T18:33:33Z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48E8950D0DE644D4953E6B8637283F87_13</vt:lpwstr>
  </property>
  <property fmtid="{D5CDD505-2E9C-101B-9397-08002B2CF9AE}" pid="3" name="KSOProductBuildVer">
    <vt:lpwstr>2057-12.2.0.23149</vt:lpwstr>
  </property>
</Properties>
</file>